
<file path=[Content_Types].xml><?xml version="1.0" encoding="utf-8"?>
<Types xmlns="http://schemas.openxmlformats.org/package/2006/content-types">
  <Default Extension="png" ContentType="image/png"/>
  <Default Extension="emf" ContentType="image/x-e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110" d="100"/>
          <a:sy n="110" d="100"/>
        </p:scale>
        <p:origin x="-1644" y="-96"/>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presProps" Target="pres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2" Type="http://schemas.openxmlformats.org/officeDocument/2006/relationships/slide" Target="slides/slide1.xml"/><Relationship Id="rId16"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theme" Target="theme/theme1.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C2FA794E-4F0F-4FC4-8027-B559CD22A646}" type="datetimeFigureOut">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1CF84E6-86E0-4AD2-9B48-BE65F07A1F23}" type="slidenum">
              <a:rPr lang="en-US" smtClean="0"/>
              <a:t>‹#›</a:t>
            </a:fld>
            <a:endParaRPr lang="en-US" dirty="0"/>
          </a:p>
        </p:txBody>
      </p:sp>
    </p:spTree>
    <p:extLst>
      <p:ext uri="{BB962C8B-B14F-4D97-AF65-F5344CB8AC3E}">
        <p14:creationId xmlns:p14="http://schemas.microsoft.com/office/powerpoint/2010/main" val="125454213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FA794E-4F0F-4FC4-8027-B559CD22A646}" type="datetimeFigureOut">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1CF84E6-86E0-4AD2-9B48-BE65F07A1F23}" type="slidenum">
              <a:rPr lang="en-US" smtClean="0"/>
              <a:t>‹#›</a:t>
            </a:fld>
            <a:endParaRPr lang="en-US" dirty="0"/>
          </a:p>
        </p:txBody>
      </p:sp>
    </p:spTree>
    <p:extLst>
      <p:ext uri="{BB962C8B-B14F-4D97-AF65-F5344CB8AC3E}">
        <p14:creationId xmlns:p14="http://schemas.microsoft.com/office/powerpoint/2010/main" val="22367691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FA794E-4F0F-4FC4-8027-B559CD22A646}" type="datetimeFigureOut">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1CF84E6-86E0-4AD2-9B48-BE65F07A1F23}" type="slidenum">
              <a:rPr lang="en-US" smtClean="0"/>
              <a:t>‹#›</a:t>
            </a:fld>
            <a:endParaRPr lang="en-US" dirty="0"/>
          </a:p>
        </p:txBody>
      </p:sp>
    </p:spTree>
    <p:extLst>
      <p:ext uri="{BB962C8B-B14F-4D97-AF65-F5344CB8AC3E}">
        <p14:creationId xmlns:p14="http://schemas.microsoft.com/office/powerpoint/2010/main" val="200323591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C2FA794E-4F0F-4FC4-8027-B559CD22A646}" type="datetimeFigureOut">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1CF84E6-86E0-4AD2-9B48-BE65F07A1F23}" type="slidenum">
              <a:rPr lang="en-US" smtClean="0"/>
              <a:t>‹#›</a:t>
            </a:fld>
            <a:endParaRPr lang="en-US" dirty="0"/>
          </a:p>
        </p:txBody>
      </p:sp>
    </p:spTree>
    <p:extLst>
      <p:ext uri="{BB962C8B-B14F-4D97-AF65-F5344CB8AC3E}">
        <p14:creationId xmlns:p14="http://schemas.microsoft.com/office/powerpoint/2010/main" val="342138641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C2FA794E-4F0F-4FC4-8027-B559CD22A646}" type="datetimeFigureOut">
              <a:rPr lang="en-US" smtClean="0"/>
              <a:t>8/17/2026</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11CF84E6-86E0-4AD2-9B48-BE65F07A1F23}" type="slidenum">
              <a:rPr lang="en-US" smtClean="0"/>
              <a:t>‹#›</a:t>
            </a:fld>
            <a:endParaRPr lang="en-US" dirty="0"/>
          </a:p>
        </p:txBody>
      </p:sp>
    </p:spTree>
    <p:extLst>
      <p:ext uri="{BB962C8B-B14F-4D97-AF65-F5344CB8AC3E}">
        <p14:creationId xmlns:p14="http://schemas.microsoft.com/office/powerpoint/2010/main" val="383033580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C2FA794E-4F0F-4FC4-8027-B559CD22A646}"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1CF84E6-86E0-4AD2-9B48-BE65F07A1F23}" type="slidenum">
              <a:rPr lang="en-US" smtClean="0"/>
              <a:t>‹#›</a:t>
            </a:fld>
            <a:endParaRPr lang="en-US" dirty="0"/>
          </a:p>
        </p:txBody>
      </p:sp>
    </p:spTree>
    <p:extLst>
      <p:ext uri="{BB962C8B-B14F-4D97-AF65-F5344CB8AC3E}">
        <p14:creationId xmlns:p14="http://schemas.microsoft.com/office/powerpoint/2010/main" val="1774050380"/>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C2FA794E-4F0F-4FC4-8027-B559CD22A646}" type="datetimeFigureOut">
              <a:rPr lang="en-US" smtClean="0"/>
              <a:t>8/17/2026</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11CF84E6-86E0-4AD2-9B48-BE65F07A1F23}" type="slidenum">
              <a:rPr lang="en-US" smtClean="0"/>
              <a:t>‹#›</a:t>
            </a:fld>
            <a:endParaRPr lang="en-US" dirty="0"/>
          </a:p>
        </p:txBody>
      </p:sp>
    </p:spTree>
    <p:extLst>
      <p:ext uri="{BB962C8B-B14F-4D97-AF65-F5344CB8AC3E}">
        <p14:creationId xmlns:p14="http://schemas.microsoft.com/office/powerpoint/2010/main" val="412550724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C2FA794E-4F0F-4FC4-8027-B559CD22A646}" type="datetimeFigureOut">
              <a:rPr lang="en-US" smtClean="0"/>
              <a:t>8/17/2026</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11CF84E6-86E0-4AD2-9B48-BE65F07A1F23}" type="slidenum">
              <a:rPr lang="en-US" smtClean="0"/>
              <a:t>‹#›</a:t>
            </a:fld>
            <a:endParaRPr lang="en-US" dirty="0"/>
          </a:p>
        </p:txBody>
      </p:sp>
    </p:spTree>
    <p:extLst>
      <p:ext uri="{BB962C8B-B14F-4D97-AF65-F5344CB8AC3E}">
        <p14:creationId xmlns:p14="http://schemas.microsoft.com/office/powerpoint/2010/main" val="318627405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2FA794E-4F0F-4FC4-8027-B559CD22A646}" type="datetimeFigureOut">
              <a:rPr lang="en-US" smtClean="0"/>
              <a:t>8/17/2026</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11CF84E6-86E0-4AD2-9B48-BE65F07A1F23}" type="slidenum">
              <a:rPr lang="en-US" smtClean="0"/>
              <a:t>‹#›</a:t>
            </a:fld>
            <a:endParaRPr lang="en-US" dirty="0"/>
          </a:p>
        </p:txBody>
      </p:sp>
    </p:spTree>
    <p:extLst>
      <p:ext uri="{BB962C8B-B14F-4D97-AF65-F5344CB8AC3E}">
        <p14:creationId xmlns:p14="http://schemas.microsoft.com/office/powerpoint/2010/main" val="3844190952"/>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FA794E-4F0F-4FC4-8027-B559CD22A646}"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1CF84E6-86E0-4AD2-9B48-BE65F07A1F23}" type="slidenum">
              <a:rPr lang="en-US" smtClean="0"/>
              <a:t>‹#›</a:t>
            </a:fld>
            <a:endParaRPr lang="en-US" dirty="0"/>
          </a:p>
        </p:txBody>
      </p:sp>
    </p:spTree>
    <p:extLst>
      <p:ext uri="{BB962C8B-B14F-4D97-AF65-F5344CB8AC3E}">
        <p14:creationId xmlns:p14="http://schemas.microsoft.com/office/powerpoint/2010/main" val="96231815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C2FA794E-4F0F-4FC4-8027-B559CD22A646}" type="datetimeFigureOut">
              <a:rPr lang="en-US" smtClean="0"/>
              <a:t>8/17/2026</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11CF84E6-86E0-4AD2-9B48-BE65F07A1F23}" type="slidenum">
              <a:rPr lang="en-US" smtClean="0"/>
              <a:t>‹#›</a:t>
            </a:fld>
            <a:endParaRPr lang="en-US" dirty="0"/>
          </a:p>
        </p:txBody>
      </p:sp>
    </p:spTree>
    <p:extLst>
      <p:ext uri="{BB962C8B-B14F-4D97-AF65-F5344CB8AC3E}">
        <p14:creationId xmlns:p14="http://schemas.microsoft.com/office/powerpoint/2010/main" val="138540864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accent6">
            <a:lumMod val="40000"/>
            <a:lumOff val="60000"/>
          </a:schemeClr>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2FA794E-4F0F-4FC4-8027-B559CD22A646}" type="datetimeFigureOut">
              <a:rPr lang="en-US" smtClean="0"/>
              <a:t>8/17/2026</a:t>
            </a:fld>
            <a:endParaRPr lang="en-US"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CF84E6-86E0-4AD2-9B48-BE65F07A1F23}" type="slidenum">
              <a:rPr lang="en-US" smtClean="0"/>
              <a:t>‹#›</a:t>
            </a:fld>
            <a:endParaRPr lang="en-US" dirty="0"/>
          </a:p>
        </p:txBody>
      </p:sp>
    </p:spTree>
    <p:extLst>
      <p:ext uri="{BB962C8B-B14F-4D97-AF65-F5344CB8AC3E}">
        <p14:creationId xmlns:p14="http://schemas.microsoft.com/office/powerpoint/2010/main" val="287634873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hyperlink" Target="mailto:robwmrstickys@gmail.com" TargetMode="External"/><Relationship Id="rId2" Type="http://schemas.openxmlformats.org/officeDocument/2006/relationships/image" Target="../media/image1.png"/><Relationship Id="rId1" Type="http://schemas.openxmlformats.org/officeDocument/2006/relationships/slideLayout" Target="../slideLayouts/slideLayout2.xml"/><Relationship Id="rId6" Type="http://schemas.openxmlformats.org/officeDocument/2006/relationships/hyperlink" Target="http://www.mrstickys.net/" TargetMode="External"/><Relationship Id="rId5" Type="http://schemas.openxmlformats.org/officeDocument/2006/relationships/hyperlink" Target="http://www.mrstickysbuns.com/" TargetMode="External"/><Relationship Id="rId4" Type="http://schemas.openxmlformats.org/officeDocument/2006/relationships/hyperlink" Target="http://www.mrstickysgroupllc.com/"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Layout" Target="../slideLayouts/slideLayout2.xml"/><Relationship Id="rId5" Type="http://schemas.openxmlformats.org/officeDocument/2006/relationships/image" Target="../media/image1.png"/><Relationship Id="rId4" Type="http://schemas.openxmlformats.org/officeDocument/2006/relationships/image" Target="../media/image6.png"/></Relationships>
</file>

<file path=ppt/slides/_rels/slide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9.emf"/></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0.png"/><Relationship Id="rId1" Type="http://schemas.openxmlformats.org/officeDocument/2006/relationships/slideLayout" Target="../slideLayouts/slideLayout2.xml"/><Relationship Id="rId4" Type="http://schemas.openxmlformats.org/officeDocument/2006/relationships/image" Target="../media/image11.emf"/></Relationships>
</file>

<file path=ppt/slides/_rels/slide6.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png"/><Relationship Id="rId1" Type="http://schemas.openxmlformats.org/officeDocument/2006/relationships/slideLayout" Target="../slideLayouts/slideLayout2.xml"/><Relationship Id="rId4" Type="http://schemas.openxmlformats.org/officeDocument/2006/relationships/image" Target="../media/image13.png"/></Relationships>
</file>

<file path=ppt/slides/_rels/slide9.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14.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122027"/>
            <a:ext cx="2590800" cy="1105829"/>
          </a:xfrm>
          <a:prstGeom prst="rect">
            <a:avLst/>
          </a:prstGeom>
        </p:spPr>
      </p:pic>
      <p:sp>
        <p:nvSpPr>
          <p:cNvPr id="6" name="TextBox 5"/>
          <p:cNvSpPr txBox="1"/>
          <p:nvPr/>
        </p:nvSpPr>
        <p:spPr>
          <a:xfrm>
            <a:off x="914400" y="990809"/>
            <a:ext cx="1512850" cy="276999"/>
          </a:xfrm>
          <a:prstGeom prst="rect">
            <a:avLst/>
          </a:prstGeom>
          <a:noFill/>
        </p:spPr>
        <p:txBody>
          <a:bodyPr wrap="none" rtlCol="0">
            <a:spAutoFit/>
          </a:bodyPr>
          <a:lstStyle/>
          <a:p>
            <a:r>
              <a:rPr lang="en-US" sz="1200" b="1" dirty="0" smtClean="0"/>
              <a:t>Franchise Group LLC.</a:t>
            </a:r>
            <a:endParaRPr lang="en-US" sz="1200" b="1" dirty="0"/>
          </a:p>
        </p:txBody>
      </p:sp>
      <p:sp>
        <p:nvSpPr>
          <p:cNvPr id="8" name="TextBox 7"/>
          <p:cNvSpPr txBox="1"/>
          <p:nvPr/>
        </p:nvSpPr>
        <p:spPr>
          <a:xfrm>
            <a:off x="3124200" y="298311"/>
            <a:ext cx="5681363" cy="830997"/>
          </a:xfrm>
          <a:prstGeom prst="rect">
            <a:avLst/>
          </a:prstGeom>
          <a:noFill/>
        </p:spPr>
        <p:txBody>
          <a:bodyPr wrap="none" rtlCol="0">
            <a:spAutoFit/>
          </a:bodyPr>
          <a:lstStyle/>
          <a:p>
            <a:r>
              <a:rPr lang="en-US" sz="4800" b="1" dirty="0" smtClean="0"/>
              <a:t>Business Opportunity</a:t>
            </a:r>
            <a:endParaRPr lang="en-US" sz="4800" b="1" dirty="0"/>
          </a:p>
        </p:txBody>
      </p:sp>
      <p:pic>
        <p:nvPicPr>
          <p:cNvPr id="102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600200" y="1586319"/>
            <a:ext cx="3200400" cy="3228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4800600" y="1586319"/>
            <a:ext cx="3228162" cy="32281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10" name="TextBox 9"/>
          <p:cNvSpPr txBox="1"/>
          <p:nvPr/>
        </p:nvSpPr>
        <p:spPr>
          <a:xfrm>
            <a:off x="2057400" y="4888468"/>
            <a:ext cx="6247416" cy="2031325"/>
          </a:xfrm>
          <a:prstGeom prst="rect">
            <a:avLst/>
          </a:prstGeom>
          <a:noFill/>
        </p:spPr>
        <p:txBody>
          <a:bodyPr wrap="none" rtlCol="0">
            <a:spAutoFit/>
          </a:bodyPr>
          <a:lstStyle/>
          <a:p>
            <a:pPr marL="285750" indent="-285750">
              <a:buFont typeface="Arial" panose="020B0604020202020204" pitchFamily="34" charset="0"/>
              <a:buChar char="•"/>
            </a:pPr>
            <a:r>
              <a:rPr lang="en-US" dirty="0" smtClean="0"/>
              <a:t>Voted TOP 10 Sticky and Cinnamon Buns in the United States!</a:t>
            </a:r>
          </a:p>
          <a:p>
            <a:pPr marL="285750" indent="-285750">
              <a:buFont typeface="Arial" panose="020B0604020202020204" pitchFamily="34" charset="0"/>
              <a:buChar char="•"/>
            </a:pPr>
            <a:r>
              <a:rPr lang="en-US" dirty="0" smtClean="0"/>
              <a:t>Trip Advisor Hall of Fame Certificate of Excellence 2016-2026</a:t>
            </a:r>
          </a:p>
          <a:p>
            <a:pPr marL="285750" indent="-285750">
              <a:buFont typeface="Arial" panose="020B0604020202020204" pitchFamily="34" charset="0"/>
              <a:buChar char="•"/>
            </a:pPr>
            <a:r>
              <a:rPr lang="en-US" dirty="0" smtClean="0"/>
              <a:t>Ranked #1 Bakery -  Business Rate Award 2026</a:t>
            </a:r>
          </a:p>
          <a:p>
            <a:pPr marL="285750" indent="-285750">
              <a:buFont typeface="Arial" panose="020B0604020202020204" pitchFamily="34" charset="0"/>
              <a:buChar char="•"/>
            </a:pPr>
            <a:r>
              <a:rPr lang="en-US" dirty="0" smtClean="0"/>
              <a:t>READERS’ CHOICE AWARDS 2016-2026</a:t>
            </a:r>
          </a:p>
          <a:p>
            <a:pPr marL="285750" indent="-285750">
              <a:buFont typeface="Arial" panose="020B0604020202020204" pitchFamily="34" charset="0"/>
              <a:buChar char="•"/>
            </a:pPr>
            <a:r>
              <a:rPr lang="en-US" dirty="0" smtClean="0"/>
              <a:t>Restaurant Guru Awards 2023-2026</a:t>
            </a:r>
          </a:p>
          <a:p>
            <a:pPr marL="285750" indent="-285750">
              <a:buFont typeface="Arial" panose="020B0604020202020204" pitchFamily="34" charset="0"/>
              <a:buChar char="•"/>
            </a:pPr>
            <a:r>
              <a:rPr lang="en-US" dirty="0" smtClean="0"/>
              <a:t>Heard on ESPN Little League World Series!</a:t>
            </a:r>
          </a:p>
          <a:p>
            <a:endParaRPr lang="en-US" dirty="0"/>
          </a:p>
        </p:txBody>
      </p:sp>
    </p:spTree>
    <p:extLst>
      <p:ext uri="{BB962C8B-B14F-4D97-AF65-F5344CB8AC3E}">
        <p14:creationId xmlns:p14="http://schemas.microsoft.com/office/powerpoint/2010/main" val="161360557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122027"/>
            <a:ext cx="2590800" cy="1105829"/>
          </a:xfrm>
          <a:prstGeom prst="rect">
            <a:avLst/>
          </a:prstGeom>
        </p:spPr>
      </p:pic>
      <p:sp>
        <p:nvSpPr>
          <p:cNvPr id="5" name="TextBox 4"/>
          <p:cNvSpPr txBox="1"/>
          <p:nvPr/>
        </p:nvSpPr>
        <p:spPr>
          <a:xfrm>
            <a:off x="914400" y="990809"/>
            <a:ext cx="1512850" cy="276999"/>
          </a:xfrm>
          <a:prstGeom prst="rect">
            <a:avLst/>
          </a:prstGeom>
          <a:noFill/>
        </p:spPr>
        <p:txBody>
          <a:bodyPr wrap="none" rtlCol="0">
            <a:spAutoFit/>
          </a:bodyPr>
          <a:lstStyle/>
          <a:p>
            <a:r>
              <a:rPr lang="en-US" sz="1200" b="1" dirty="0" smtClean="0"/>
              <a:t>Franchise Group LLC.</a:t>
            </a:r>
            <a:endParaRPr lang="en-US" sz="1200" b="1" dirty="0"/>
          </a:p>
        </p:txBody>
      </p:sp>
      <p:sp>
        <p:nvSpPr>
          <p:cNvPr id="6" name="Title 1"/>
          <p:cNvSpPr>
            <a:spLocks noGrp="1"/>
          </p:cNvSpPr>
          <p:nvPr>
            <p:ph type="title"/>
          </p:nvPr>
        </p:nvSpPr>
        <p:spPr>
          <a:xfrm>
            <a:off x="2252932" y="124808"/>
            <a:ext cx="6858000" cy="1143000"/>
          </a:xfrm>
        </p:spPr>
        <p:txBody>
          <a:bodyPr/>
          <a:lstStyle/>
          <a:p>
            <a:r>
              <a:rPr lang="en-US" dirty="0" smtClean="0">
                <a:latin typeface="+mn-lt"/>
              </a:rPr>
              <a:t>Our Process</a:t>
            </a:r>
            <a:endParaRPr lang="en-US" dirty="0">
              <a:latin typeface="+mn-lt"/>
            </a:endParaRPr>
          </a:p>
        </p:txBody>
      </p:sp>
      <p:sp>
        <p:nvSpPr>
          <p:cNvPr id="7" name="TextBox 6"/>
          <p:cNvSpPr txBox="1"/>
          <p:nvPr/>
        </p:nvSpPr>
        <p:spPr>
          <a:xfrm>
            <a:off x="152400" y="1371600"/>
            <a:ext cx="8839200" cy="3970318"/>
          </a:xfrm>
          <a:prstGeom prst="rect">
            <a:avLst/>
          </a:prstGeom>
          <a:noFill/>
        </p:spPr>
        <p:txBody>
          <a:bodyPr wrap="square" rtlCol="0">
            <a:spAutoFit/>
          </a:bodyPr>
          <a:lstStyle/>
          <a:p>
            <a:pPr marL="342900" indent="-342900">
              <a:buFont typeface="+mj-lt"/>
              <a:buAutoNum type="arabicPeriod"/>
            </a:pPr>
            <a:r>
              <a:rPr lang="en-US" dirty="0" smtClean="0"/>
              <a:t>You let us know your interested, leaving your phone number and email address.</a:t>
            </a:r>
          </a:p>
          <a:p>
            <a:pPr marL="342900" indent="-342900">
              <a:buFont typeface="+mj-lt"/>
              <a:buAutoNum type="arabicPeriod"/>
            </a:pPr>
            <a:r>
              <a:rPr lang="en-US" dirty="0" smtClean="0"/>
              <a:t>Our Representative will call you and speak with you over the phone to answer any immediate questions you may have.</a:t>
            </a:r>
          </a:p>
          <a:p>
            <a:pPr marL="342900" indent="-342900">
              <a:buFont typeface="+mj-lt"/>
              <a:buAutoNum type="arabicPeriod"/>
            </a:pPr>
            <a:r>
              <a:rPr lang="en-US" dirty="0" smtClean="0"/>
              <a:t>An email with an NDA- Non Disclosure Agreement for will be sent for your review and signature.</a:t>
            </a:r>
          </a:p>
          <a:p>
            <a:pPr marL="342900" indent="-342900">
              <a:buFont typeface="+mj-lt"/>
              <a:buAutoNum type="arabicPeriod"/>
            </a:pPr>
            <a:r>
              <a:rPr lang="en-US" dirty="0" smtClean="0"/>
              <a:t>A meeting will be had to follow up with our FDD (Federal Disclosure Document) providing you with approximate start-up costs and activities.</a:t>
            </a:r>
          </a:p>
          <a:p>
            <a:pPr marL="342900" indent="-342900">
              <a:buFont typeface="+mj-lt"/>
              <a:buAutoNum type="arabicPeriod"/>
            </a:pPr>
            <a:r>
              <a:rPr lang="en-US" dirty="0" smtClean="0"/>
              <a:t>Have a series of phone call calls with you to discuss your plans. (time period, financing, location etc.) </a:t>
            </a:r>
          </a:p>
          <a:p>
            <a:pPr marL="342900" indent="-342900">
              <a:buFont typeface="+mj-lt"/>
              <a:buAutoNum type="arabicPeriod"/>
            </a:pPr>
            <a:r>
              <a:rPr lang="en-US" dirty="0" smtClean="0"/>
              <a:t>Send out and set a settlement date for the Mr. Sticky’s Franchise Agreement.</a:t>
            </a:r>
          </a:p>
          <a:p>
            <a:pPr marL="342900" indent="-342900">
              <a:buFont typeface="+mj-lt"/>
              <a:buAutoNum type="arabicPeriod"/>
            </a:pPr>
            <a:r>
              <a:rPr lang="en-US" dirty="0" smtClean="0"/>
              <a:t>Discuss any issue with Mr. Sticky’s Franchise Agreement.</a:t>
            </a:r>
          </a:p>
          <a:p>
            <a:pPr marL="342900" indent="-342900">
              <a:buFont typeface="+mj-lt"/>
              <a:buAutoNum type="arabicPeriod"/>
            </a:pPr>
            <a:r>
              <a:rPr lang="en-US" dirty="0" smtClean="0"/>
              <a:t>Settlement Date.</a:t>
            </a:r>
          </a:p>
          <a:p>
            <a:pPr marL="342900" indent="-342900">
              <a:buFont typeface="+mj-lt"/>
              <a:buAutoNum type="arabicPeriod"/>
            </a:pPr>
            <a:r>
              <a:rPr lang="en-US" dirty="0" smtClean="0"/>
              <a:t>Future plans are described in the Franchise Agreement and can be discussed after NDA signing.  We will be with every step of the process to grand opening and after!</a:t>
            </a:r>
            <a:endParaRPr lang="en-US" dirty="0"/>
          </a:p>
        </p:txBody>
      </p:sp>
      <p:sp>
        <p:nvSpPr>
          <p:cNvPr id="8" name="TextBox 7"/>
          <p:cNvSpPr txBox="1"/>
          <p:nvPr/>
        </p:nvSpPr>
        <p:spPr>
          <a:xfrm>
            <a:off x="152400" y="5354460"/>
            <a:ext cx="8839200" cy="1215717"/>
          </a:xfrm>
          <a:prstGeom prst="rect">
            <a:avLst/>
          </a:prstGeom>
          <a:noFill/>
        </p:spPr>
        <p:txBody>
          <a:bodyPr wrap="square" rtlCol="0">
            <a:spAutoFit/>
          </a:bodyPr>
          <a:lstStyle/>
          <a:p>
            <a:r>
              <a:rPr lang="en-US" b="1" dirty="0" smtClean="0"/>
              <a:t>Disclaimer:</a:t>
            </a:r>
          </a:p>
          <a:p>
            <a:r>
              <a:rPr lang="en-US" sz="1100" dirty="0" smtClean="0"/>
              <a:t>This website and the franchise sales information on this site do not represent an offer to sell a franchise.  The offer of a franchise can only be made through the delivery of a Federal Disclosure Document (herein the FDD) and finally the Mr. Sticky’s Franchise Agreement.  Certain States require that we register the Franchise in those states.  We are not directing the communications on this web site to the residents of any of those states.  This is a World Wide Web site. Moreover, we will not offer to sell franchises in those states until we have registered the franchise (or obtained an applicable exemption from registration) and delivered the FDD to the prospective franchisee that complies with applicable law.</a:t>
            </a:r>
            <a:endParaRPr lang="en-US" sz="1100" dirty="0"/>
          </a:p>
        </p:txBody>
      </p:sp>
    </p:spTree>
    <p:extLst>
      <p:ext uri="{BB962C8B-B14F-4D97-AF65-F5344CB8AC3E}">
        <p14:creationId xmlns:p14="http://schemas.microsoft.com/office/powerpoint/2010/main" val="144905704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122027"/>
            <a:ext cx="2590800" cy="1105829"/>
          </a:xfrm>
          <a:prstGeom prst="rect">
            <a:avLst/>
          </a:prstGeom>
        </p:spPr>
      </p:pic>
      <p:sp>
        <p:nvSpPr>
          <p:cNvPr id="5" name="TextBox 4"/>
          <p:cNvSpPr txBox="1"/>
          <p:nvPr/>
        </p:nvSpPr>
        <p:spPr>
          <a:xfrm>
            <a:off x="914400" y="990809"/>
            <a:ext cx="1512850" cy="276999"/>
          </a:xfrm>
          <a:prstGeom prst="rect">
            <a:avLst/>
          </a:prstGeom>
          <a:noFill/>
        </p:spPr>
        <p:txBody>
          <a:bodyPr wrap="none" rtlCol="0">
            <a:spAutoFit/>
          </a:bodyPr>
          <a:lstStyle/>
          <a:p>
            <a:r>
              <a:rPr lang="en-US" sz="1200" b="1" dirty="0" smtClean="0"/>
              <a:t>Franchise Group LLC.</a:t>
            </a:r>
            <a:endParaRPr lang="en-US" sz="1200" b="1" dirty="0"/>
          </a:p>
        </p:txBody>
      </p:sp>
      <p:sp>
        <p:nvSpPr>
          <p:cNvPr id="6" name="Title 1"/>
          <p:cNvSpPr>
            <a:spLocks noGrp="1"/>
          </p:cNvSpPr>
          <p:nvPr>
            <p:ph type="title"/>
          </p:nvPr>
        </p:nvSpPr>
        <p:spPr>
          <a:xfrm>
            <a:off x="3733800" y="124808"/>
            <a:ext cx="4724400" cy="1143000"/>
          </a:xfrm>
        </p:spPr>
        <p:txBody>
          <a:bodyPr/>
          <a:lstStyle/>
          <a:p>
            <a:r>
              <a:rPr lang="en-US" dirty="0" smtClean="0">
                <a:latin typeface="+mn-lt"/>
              </a:rPr>
              <a:t>Contact</a:t>
            </a:r>
            <a:endParaRPr lang="en-US" dirty="0">
              <a:latin typeface="+mn-lt"/>
            </a:endParaRPr>
          </a:p>
        </p:txBody>
      </p:sp>
      <p:sp>
        <p:nvSpPr>
          <p:cNvPr id="7" name="TextBox 6"/>
          <p:cNvSpPr txBox="1"/>
          <p:nvPr/>
        </p:nvSpPr>
        <p:spPr>
          <a:xfrm>
            <a:off x="3048000" y="2667000"/>
            <a:ext cx="3344762" cy="3139321"/>
          </a:xfrm>
          <a:prstGeom prst="rect">
            <a:avLst/>
          </a:prstGeom>
          <a:noFill/>
        </p:spPr>
        <p:txBody>
          <a:bodyPr wrap="none" rtlCol="0">
            <a:spAutoFit/>
          </a:bodyPr>
          <a:lstStyle/>
          <a:p>
            <a:r>
              <a:rPr lang="en-US" dirty="0" smtClean="0"/>
              <a:t>Robert Winter</a:t>
            </a:r>
          </a:p>
          <a:p>
            <a:r>
              <a:rPr lang="en-US" dirty="0" smtClean="0"/>
              <a:t>Mr. Sticky’s Franchise Group, LLC.</a:t>
            </a:r>
          </a:p>
          <a:p>
            <a:r>
              <a:rPr lang="en-US" dirty="0" smtClean="0"/>
              <a:t>President</a:t>
            </a:r>
          </a:p>
          <a:p>
            <a:r>
              <a:rPr lang="en-US" dirty="0" smtClean="0"/>
              <a:t>Email: </a:t>
            </a:r>
            <a:r>
              <a:rPr lang="en-US" dirty="0" smtClean="0">
                <a:hlinkClick r:id="rId3"/>
              </a:rPr>
              <a:t>robwmrstickys@gmail.com</a:t>
            </a:r>
            <a:endParaRPr lang="en-US" dirty="0" smtClean="0"/>
          </a:p>
          <a:p>
            <a:endParaRPr lang="en-US" dirty="0" smtClean="0">
              <a:hlinkClick r:id="rId4"/>
            </a:endParaRPr>
          </a:p>
          <a:p>
            <a:r>
              <a:rPr lang="en-US" dirty="0" smtClean="0">
                <a:hlinkClick r:id="rId4"/>
              </a:rPr>
              <a:t>www.MrStickysgroupllc.com</a:t>
            </a:r>
            <a:endParaRPr lang="en-US" dirty="0" smtClean="0"/>
          </a:p>
          <a:p>
            <a:endParaRPr lang="en-US" dirty="0" smtClean="0"/>
          </a:p>
          <a:p>
            <a:r>
              <a:rPr lang="en-US" dirty="0" smtClean="0"/>
              <a:t>For more information: </a:t>
            </a:r>
          </a:p>
          <a:p>
            <a:r>
              <a:rPr lang="en-US" dirty="0" smtClean="0">
                <a:hlinkClick r:id="rId5"/>
              </a:rPr>
              <a:t>www.MrStickysbuns.com</a:t>
            </a:r>
            <a:endParaRPr lang="en-US" dirty="0" smtClean="0"/>
          </a:p>
          <a:p>
            <a:r>
              <a:rPr lang="en-US" dirty="0" smtClean="0">
                <a:hlinkClick r:id="rId6"/>
              </a:rPr>
              <a:t>www.MrStickys.net</a:t>
            </a:r>
            <a:endParaRPr lang="en-US" dirty="0" smtClean="0"/>
          </a:p>
          <a:p>
            <a:endParaRPr lang="en-US" dirty="0" smtClean="0"/>
          </a:p>
        </p:txBody>
      </p:sp>
    </p:spTree>
    <p:extLst>
      <p:ext uri="{BB962C8B-B14F-4D97-AF65-F5344CB8AC3E}">
        <p14:creationId xmlns:p14="http://schemas.microsoft.com/office/powerpoint/2010/main" val="2390750759"/>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252932" y="124808"/>
            <a:ext cx="6858000" cy="1143000"/>
          </a:xfrm>
        </p:spPr>
        <p:txBody>
          <a:bodyPr/>
          <a:lstStyle/>
          <a:p>
            <a:r>
              <a:rPr lang="en-US" dirty="0" smtClean="0">
                <a:latin typeface="+mn-lt"/>
              </a:rPr>
              <a:t>FRANCHISE / LICENSING</a:t>
            </a:r>
            <a:endParaRPr lang="en-US" dirty="0">
              <a:latin typeface="+mn-lt"/>
            </a:endParaRPr>
          </a:p>
        </p:txBody>
      </p:sp>
      <p:sp>
        <p:nvSpPr>
          <p:cNvPr id="6" name="TextBox 5"/>
          <p:cNvSpPr txBox="1"/>
          <p:nvPr/>
        </p:nvSpPr>
        <p:spPr>
          <a:xfrm>
            <a:off x="1257300" y="1199404"/>
            <a:ext cx="6781800" cy="2862322"/>
          </a:xfrm>
          <a:prstGeom prst="rect">
            <a:avLst/>
          </a:prstGeom>
          <a:noFill/>
        </p:spPr>
        <p:txBody>
          <a:bodyPr wrap="square" rtlCol="0">
            <a:spAutoFit/>
          </a:bodyPr>
          <a:lstStyle/>
          <a:p>
            <a:pPr algn="ctr"/>
            <a:r>
              <a:rPr lang="en-US" dirty="0" smtClean="0"/>
              <a:t>Who Are We?</a:t>
            </a:r>
          </a:p>
          <a:p>
            <a:pPr marL="342900" indent="-342900">
              <a:buFont typeface="+mj-lt"/>
              <a:buAutoNum type="arabicPeriod"/>
            </a:pPr>
            <a:r>
              <a:rPr lang="en-US" dirty="0" smtClean="0"/>
              <a:t>Mr. Sticky’s is a Bakery specializing in Scratch Baking (baked fresh daily) Sticky and Cinnamon Buns and other baked wares.</a:t>
            </a:r>
          </a:p>
          <a:p>
            <a:pPr marL="342900" indent="-342900">
              <a:buFont typeface="+mj-lt"/>
              <a:buAutoNum type="arabicPeriod"/>
            </a:pPr>
            <a:r>
              <a:rPr lang="en-US" dirty="0" smtClean="0"/>
              <a:t>Mr. Sticky’s has been in business for over 25 years.  Established in 2001 in Williamsport PA.</a:t>
            </a:r>
          </a:p>
          <a:p>
            <a:pPr marL="342900" indent="-342900">
              <a:buFont typeface="+mj-lt"/>
              <a:buAutoNum type="arabicPeriod"/>
            </a:pPr>
            <a:r>
              <a:rPr lang="en-US" dirty="0" smtClean="0"/>
              <a:t>Mr. Sticky’s has stand alone locations, restaurants, and full service baking food tractor trailers that tour fairs, carnivals and special events.</a:t>
            </a:r>
          </a:p>
          <a:p>
            <a:pPr marL="342900" indent="-342900">
              <a:buFont typeface="+mj-lt"/>
              <a:buAutoNum type="arabicPeriod"/>
            </a:pPr>
            <a:r>
              <a:rPr lang="en-US" dirty="0" smtClean="0"/>
              <a:t>Mr. Sticky’s helps non-profits with Fundraisers even on site!</a:t>
            </a:r>
          </a:p>
          <a:p>
            <a:pPr marL="342900" indent="-342900">
              <a:buFont typeface="+mj-lt"/>
              <a:buAutoNum type="arabicPeriod"/>
            </a:pPr>
            <a:r>
              <a:rPr lang="en-US" dirty="0" smtClean="0"/>
              <a:t>Mr. Sticky’s ships anywhere in the lower 48 States.</a:t>
            </a:r>
            <a:endParaRPr lang="en-US" dirty="0"/>
          </a:p>
        </p:txBody>
      </p:sp>
      <p:pic>
        <p:nvPicPr>
          <p:cNvPr id="2051" name="Picture 3"/>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09600" y="4073106"/>
            <a:ext cx="26670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2" name="Picture 4"/>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3276600" y="4081732"/>
            <a:ext cx="27432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2053" name="Picture 5"/>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025551" y="4081732"/>
            <a:ext cx="2667000" cy="2667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1" name="Picture 10"/>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6200" y="122027"/>
            <a:ext cx="2590800" cy="1105829"/>
          </a:xfrm>
          <a:prstGeom prst="rect">
            <a:avLst/>
          </a:prstGeom>
        </p:spPr>
      </p:pic>
      <p:sp>
        <p:nvSpPr>
          <p:cNvPr id="12" name="TextBox 11"/>
          <p:cNvSpPr txBox="1"/>
          <p:nvPr/>
        </p:nvSpPr>
        <p:spPr>
          <a:xfrm>
            <a:off x="914400" y="990809"/>
            <a:ext cx="1512850" cy="276999"/>
          </a:xfrm>
          <a:prstGeom prst="rect">
            <a:avLst/>
          </a:prstGeom>
          <a:noFill/>
        </p:spPr>
        <p:txBody>
          <a:bodyPr wrap="none" rtlCol="0">
            <a:spAutoFit/>
          </a:bodyPr>
          <a:lstStyle/>
          <a:p>
            <a:r>
              <a:rPr lang="en-US" sz="1200" b="1" dirty="0" smtClean="0"/>
              <a:t>Franchise Group LLC.</a:t>
            </a:r>
            <a:endParaRPr lang="en-US" sz="1200" b="1" dirty="0"/>
          </a:p>
        </p:txBody>
      </p:sp>
    </p:spTree>
    <p:extLst>
      <p:ext uri="{BB962C8B-B14F-4D97-AF65-F5344CB8AC3E}">
        <p14:creationId xmlns:p14="http://schemas.microsoft.com/office/powerpoint/2010/main" val="111892579"/>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427250" y="1128079"/>
            <a:ext cx="5878550" cy="5495461"/>
          </a:xfrm>
        </p:spPr>
        <p:txBody>
          <a:bodyPr>
            <a:normAutofit lnSpcReduction="10000"/>
          </a:bodyPr>
          <a:lstStyle/>
          <a:p>
            <a:pPr marL="0" indent="0" algn="ctr">
              <a:buNone/>
            </a:pPr>
            <a:r>
              <a:rPr lang="en-US" sz="1400" dirty="0" smtClean="0"/>
              <a:t>Since 2019 Mr. Sticky’s has expanded into Super Markets, Stand Alone Baking Sites, Restaurants, and Trailers.</a:t>
            </a:r>
          </a:p>
          <a:p>
            <a:pPr marL="0" indent="0" algn="ctr">
              <a:buNone/>
            </a:pPr>
            <a:endParaRPr lang="en-US" sz="1400" dirty="0"/>
          </a:p>
          <a:p>
            <a:pPr marL="0" indent="0" algn="ctr">
              <a:buNone/>
            </a:pPr>
            <a:r>
              <a:rPr lang="en-US" sz="1400" dirty="0" smtClean="0"/>
              <a:t>Mr. Sticky’s is an </a:t>
            </a:r>
            <a:r>
              <a:rPr lang="en-US" sz="1400" i="1" dirty="0" smtClean="0"/>
              <a:t>Excellent Business Opportunity</a:t>
            </a:r>
            <a:r>
              <a:rPr lang="en-US" sz="1400" dirty="0" smtClean="0"/>
              <a:t> for individuals who are financially responsible and capable of satisfying the Mr. Sticky’s franchise fee, equipment costs, store leasing or trailer build and fit out, purveyor product purchasing and staffing of their location. </a:t>
            </a:r>
          </a:p>
          <a:p>
            <a:pPr marL="0" indent="0" algn="ctr">
              <a:buNone/>
            </a:pPr>
            <a:endParaRPr lang="en-US" sz="1400" dirty="0"/>
          </a:p>
          <a:p>
            <a:pPr marL="0" indent="0" algn="ctr">
              <a:buNone/>
            </a:pPr>
            <a:r>
              <a:rPr lang="en-US" sz="1400" dirty="0" smtClean="0"/>
              <a:t>Mr. Sticky’s is 1/3 to 1/2 LESS than many other franchises making us an opportunity for financial freedom owning your own business that is already established with an excellent name and reputation. </a:t>
            </a:r>
          </a:p>
          <a:p>
            <a:pPr marL="0" indent="0" algn="ctr">
              <a:buNone/>
            </a:pPr>
            <a:r>
              <a:rPr lang="en-US" sz="1400" b="1" u="sng" dirty="0" smtClean="0"/>
              <a:t>EASY ENTRY</a:t>
            </a:r>
          </a:p>
          <a:p>
            <a:pPr marL="0" indent="0" algn="ctr">
              <a:buNone/>
            </a:pPr>
            <a:r>
              <a:rPr lang="en-US" sz="1400" b="1" dirty="0" smtClean="0"/>
              <a:t>2027/2028 Rates </a:t>
            </a:r>
            <a:endParaRPr lang="en-US" sz="1400" b="1" dirty="0"/>
          </a:p>
          <a:p>
            <a:r>
              <a:rPr lang="en-US" sz="1400" dirty="0" smtClean="0"/>
              <a:t>Our Franchise Fee is discounted to $35,000 paid at the Mr. Sticky’s Franchise Contract settlement - Or -  $15,000 for first year and $10,000 per year for four years following. </a:t>
            </a:r>
          </a:p>
          <a:p>
            <a:r>
              <a:rPr lang="en-US" sz="1400" dirty="0" smtClean="0"/>
              <a:t>A 6% Royalty on Monthly Gross (less Taxes)</a:t>
            </a:r>
          </a:p>
          <a:p>
            <a:r>
              <a:rPr lang="en-US" sz="1400" dirty="0" smtClean="0"/>
              <a:t>A 10 year Term</a:t>
            </a:r>
          </a:p>
          <a:p>
            <a:pPr marL="0" indent="0">
              <a:buNone/>
            </a:pPr>
            <a:endParaRPr lang="en-US" sz="1400" dirty="0"/>
          </a:p>
          <a:p>
            <a:pPr marL="0" indent="0" algn="ctr">
              <a:buNone/>
            </a:pPr>
            <a:r>
              <a:rPr lang="en-US" sz="1400" b="1" u="sng" dirty="0" smtClean="0"/>
              <a:t>Total Cost </a:t>
            </a:r>
          </a:p>
          <a:p>
            <a:pPr marL="0" indent="0">
              <a:buNone/>
            </a:pPr>
            <a:r>
              <a:rPr lang="en-US" sz="1400" dirty="0" smtClean="0"/>
              <a:t>This is determined by your choice of Stand Alone, Restaurant, Drive Thru, or Trailer.  You are responsible for your build out.  Mr. Sticky’s does not currently do build outs but will assist you to fulfill Mr. Sticky’s requirements for your success.  Numbers are given at the moment our Federal Disclosure Document is given to you.</a:t>
            </a:r>
            <a:endParaRPr lang="en-US" sz="1400" dirty="0"/>
          </a:p>
        </p:txBody>
      </p:sp>
      <p:sp>
        <p:nvSpPr>
          <p:cNvPr id="5" name="Title 1"/>
          <p:cNvSpPr txBox="1">
            <a:spLocks/>
          </p:cNvSpPr>
          <p:nvPr/>
        </p:nvSpPr>
        <p:spPr>
          <a:xfrm>
            <a:off x="2252932" y="124808"/>
            <a:ext cx="6858000" cy="1143000"/>
          </a:xfrm>
          <a:prstGeom prst="rect">
            <a:avLst/>
          </a:prstGeom>
        </p:spPr>
        <p:txBody>
          <a:bodyPr vert="horz" lIns="91440" tIns="45720" rIns="91440" bIns="45720" rtlCol="0" anchor="ctr">
            <a:normAutofit/>
          </a:bodyPr>
          <a:lstStyle>
            <a:lvl1pPr algn="ctr" defTabSz="914400" rtl="0" eaLnBrk="1" latinLnBrk="0" hangingPunct="1">
              <a:spcBef>
                <a:spcPct val="0"/>
              </a:spcBef>
              <a:buNone/>
              <a:defRPr sz="4400" kern="1200">
                <a:solidFill>
                  <a:schemeClr val="tx1"/>
                </a:solidFill>
                <a:latin typeface="+mj-lt"/>
                <a:ea typeface="+mj-ea"/>
                <a:cs typeface="+mj-cs"/>
              </a:defRPr>
            </a:lvl1pPr>
          </a:lstStyle>
          <a:p>
            <a:r>
              <a:rPr lang="en-US" dirty="0" smtClean="0">
                <a:latin typeface="+mn-lt"/>
              </a:rPr>
              <a:t>FRANCHISE / LICENSING</a:t>
            </a:r>
            <a:endParaRPr lang="en-US" dirty="0">
              <a:latin typeface="+mn-lt"/>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122027"/>
            <a:ext cx="2590800" cy="1105829"/>
          </a:xfrm>
          <a:prstGeom prst="rect">
            <a:avLst/>
          </a:prstGeom>
        </p:spPr>
      </p:pic>
      <p:sp>
        <p:nvSpPr>
          <p:cNvPr id="7" name="TextBox 6"/>
          <p:cNvSpPr txBox="1"/>
          <p:nvPr/>
        </p:nvSpPr>
        <p:spPr>
          <a:xfrm>
            <a:off x="914400" y="990809"/>
            <a:ext cx="1512850" cy="276999"/>
          </a:xfrm>
          <a:prstGeom prst="rect">
            <a:avLst/>
          </a:prstGeom>
          <a:noFill/>
        </p:spPr>
        <p:txBody>
          <a:bodyPr wrap="none" rtlCol="0">
            <a:spAutoFit/>
          </a:bodyPr>
          <a:lstStyle/>
          <a:p>
            <a:r>
              <a:rPr lang="en-US" sz="1200" b="1" dirty="0" smtClean="0"/>
              <a:t>Franchise Group LLC.</a:t>
            </a:r>
            <a:endParaRPr lang="en-US" sz="1200" b="1" dirty="0"/>
          </a:p>
        </p:txBody>
      </p:sp>
      <p:pic>
        <p:nvPicPr>
          <p:cNvPr id="3074" name="Picture 2"/>
          <p:cNvPicPr>
            <a:picLocks noChangeAspect="1" noChangeArrowheads="1"/>
          </p:cNvPicPr>
          <p:nvPr/>
        </p:nvPicPr>
        <p:blipFill rotWithShape="1">
          <a:blip r:embed="rId3">
            <a:extLst>
              <a:ext uri="{28A0092B-C50C-407E-A947-70E740481C1C}">
                <a14:useLocalDpi xmlns:a14="http://schemas.microsoft.com/office/drawing/2010/main" val="0"/>
              </a:ext>
            </a:extLst>
          </a:blip>
          <a:srcRect l="66808" t="18830" r="2892" b="22604"/>
          <a:stretch/>
        </p:blipFill>
        <p:spPr bwMode="auto">
          <a:xfrm>
            <a:off x="74762" y="2025770"/>
            <a:ext cx="2363638" cy="334705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98098087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362200" y="1490013"/>
            <a:ext cx="6781800" cy="1481787"/>
          </a:xfrm>
        </p:spPr>
        <p:txBody>
          <a:bodyPr>
            <a:normAutofit lnSpcReduction="10000"/>
          </a:bodyPr>
          <a:lstStyle/>
          <a:p>
            <a:r>
              <a:rPr lang="en-US" sz="1400" dirty="0" smtClean="0"/>
              <a:t>Individuals who have scratch baking experience.</a:t>
            </a:r>
          </a:p>
          <a:p>
            <a:r>
              <a:rPr lang="en-US" sz="1400" dirty="0" smtClean="0"/>
              <a:t>Business owners or investors who think LONG TERM and are GROWTH minded in their markets of influence.</a:t>
            </a:r>
          </a:p>
          <a:p>
            <a:r>
              <a:rPr lang="en-US" sz="1400" dirty="0" smtClean="0"/>
              <a:t>Existing Facilities that can handle baking and the correct equipment needed to execute our product.</a:t>
            </a:r>
          </a:p>
          <a:p>
            <a:r>
              <a:rPr lang="en-US" sz="1400" dirty="0" smtClean="0"/>
              <a:t>Individuals who believe in our product and our company ethos.</a:t>
            </a:r>
            <a:endParaRPr lang="en-US" sz="1400" dirty="0"/>
          </a:p>
        </p:txBody>
      </p:sp>
      <p:sp>
        <p:nvSpPr>
          <p:cNvPr id="5" name="Title 1"/>
          <p:cNvSpPr>
            <a:spLocks noGrp="1"/>
          </p:cNvSpPr>
          <p:nvPr>
            <p:ph type="title"/>
          </p:nvPr>
        </p:nvSpPr>
        <p:spPr>
          <a:xfrm>
            <a:off x="2252932" y="124808"/>
            <a:ext cx="6858000" cy="1143000"/>
          </a:xfrm>
        </p:spPr>
        <p:txBody>
          <a:bodyPr/>
          <a:lstStyle/>
          <a:p>
            <a:r>
              <a:rPr lang="en-US" dirty="0" smtClean="0">
                <a:latin typeface="+mn-lt"/>
              </a:rPr>
              <a:t>FRANCHISE / LICENSING</a:t>
            </a:r>
            <a:endParaRPr lang="en-US" dirty="0">
              <a:latin typeface="+mn-lt"/>
            </a:endParaRPr>
          </a:p>
        </p:txBody>
      </p:sp>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122027"/>
            <a:ext cx="2590800" cy="1105829"/>
          </a:xfrm>
          <a:prstGeom prst="rect">
            <a:avLst/>
          </a:prstGeom>
        </p:spPr>
      </p:pic>
      <p:sp>
        <p:nvSpPr>
          <p:cNvPr id="7" name="TextBox 6"/>
          <p:cNvSpPr txBox="1"/>
          <p:nvPr/>
        </p:nvSpPr>
        <p:spPr>
          <a:xfrm>
            <a:off x="914400" y="990809"/>
            <a:ext cx="1512850" cy="276999"/>
          </a:xfrm>
          <a:prstGeom prst="rect">
            <a:avLst/>
          </a:prstGeom>
          <a:noFill/>
        </p:spPr>
        <p:txBody>
          <a:bodyPr wrap="none" rtlCol="0">
            <a:spAutoFit/>
          </a:bodyPr>
          <a:lstStyle/>
          <a:p>
            <a:r>
              <a:rPr lang="en-US" sz="1200" b="1" dirty="0" smtClean="0"/>
              <a:t>Franchise Group LLC.</a:t>
            </a:r>
            <a:endParaRPr lang="en-US" sz="1200" b="1" dirty="0"/>
          </a:p>
        </p:txBody>
      </p:sp>
      <p:sp>
        <p:nvSpPr>
          <p:cNvPr id="8" name="TextBox 7"/>
          <p:cNvSpPr txBox="1"/>
          <p:nvPr/>
        </p:nvSpPr>
        <p:spPr>
          <a:xfrm>
            <a:off x="4648200" y="1112055"/>
            <a:ext cx="2205476" cy="369332"/>
          </a:xfrm>
          <a:prstGeom prst="rect">
            <a:avLst/>
          </a:prstGeom>
          <a:noFill/>
        </p:spPr>
        <p:txBody>
          <a:bodyPr wrap="none" rtlCol="0">
            <a:spAutoFit/>
          </a:bodyPr>
          <a:lstStyle/>
          <a:p>
            <a:r>
              <a:rPr lang="en-US" b="1" u="sng" dirty="0" smtClean="0"/>
              <a:t>IDEAL CANDIDATE (S)</a:t>
            </a:r>
            <a:endParaRPr lang="en-US" b="1" u="sng" dirty="0"/>
          </a:p>
        </p:txBody>
      </p:sp>
      <p:pic>
        <p:nvPicPr>
          <p:cNvPr id="4098"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3837" y="1455508"/>
            <a:ext cx="2217737" cy="136286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4099" name="Picture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13837" y="2792497"/>
            <a:ext cx="2217737" cy="16483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9" name="TextBox 8"/>
          <p:cNvSpPr txBox="1"/>
          <p:nvPr/>
        </p:nvSpPr>
        <p:spPr>
          <a:xfrm>
            <a:off x="3128585" y="3107749"/>
            <a:ext cx="5338962" cy="369332"/>
          </a:xfrm>
          <a:prstGeom prst="rect">
            <a:avLst/>
          </a:prstGeom>
          <a:noFill/>
        </p:spPr>
        <p:txBody>
          <a:bodyPr wrap="none" rtlCol="0">
            <a:spAutoFit/>
          </a:bodyPr>
          <a:lstStyle/>
          <a:p>
            <a:r>
              <a:rPr lang="en-US" b="1" dirty="0" smtClean="0"/>
              <a:t>Why Franchise with Mr. Sticky’s Franchise Group LLC.?</a:t>
            </a:r>
            <a:endParaRPr lang="en-US" b="1" dirty="0"/>
          </a:p>
        </p:txBody>
      </p:sp>
      <p:sp>
        <p:nvSpPr>
          <p:cNvPr id="10" name="TextBox 9"/>
          <p:cNvSpPr txBox="1"/>
          <p:nvPr/>
        </p:nvSpPr>
        <p:spPr>
          <a:xfrm>
            <a:off x="2560463" y="3604252"/>
            <a:ext cx="5940152" cy="1200329"/>
          </a:xfrm>
          <a:prstGeom prst="rect">
            <a:avLst/>
          </a:prstGeom>
          <a:noFill/>
        </p:spPr>
        <p:txBody>
          <a:bodyPr wrap="none" rtlCol="0">
            <a:spAutoFit/>
          </a:bodyPr>
          <a:lstStyle/>
          <a:p>
            <a:pPr marL="285750" indent="-285750">
              <a:buFont typeface="Arial" panose="020B0604020202020204" pitchFamily="34" charset="0"/>
              <a:buChar char="•"/>
            </a:pPr>
            <a:r>
              <a:rPr lang="en-US" dirty="0" smtClean="0"/>
              <a:t>Low Cost Entry = Increased Affordability</a:t>
            </a:r>
          </a:p>
          <a:p>
            <a:pPr marL="285750" indent="-285750">
              <a:buFont typeface="Arial" panose="020B0604020202020204" pitchFamily="34" charset="0"/>
              <a:buChar char="•"/>
            </a:pPr>
            <a:r>
              <a:rPr lang="en-US" dirty="0" smtClean="0"/>
              <a:t>Product Variety is based on your ability.</a:t>
            </a:r>
          </a:p>
          <a:p>
            <a:pPr marL="285750" indent="-285750">
              <a:buFont typeface="Arial" panose="020B0604020202020204" pitchFamily="34" charset="0"/>
              <a:buChar char="•"/>
            </a:pPr>
            <a:r>
              <a:rPr lang="en-US" dirty="0" smtClean="0"/>
              <a:t>Manageable Daily Inventory = Minimal Cash Flow Demand</a:t>
            </a:r>
          </a:p>
          <a:p>
            <a:pPr marL="285750" indent="-285750">
              <a:buFont typeface="Arial" panose="020B0604020202020204" pitchFamily="34" charset="0"/>
              <a:buChar char="•"/>
            </a:pPr>
            <a:r>
              <a:rPr lang="en-US" dirty="0" smtClean="0"/>
              <a:t>Family Friendly Working = Family Life</a:t>
            </a:r>
            <a:endParaRPr lang="en-US" dirty="0"/>
          </a:p>
        </p:txBody>
      </p:sp>
      <p:sp>
        <p:nvSpPr>
          <p:cNvPr id="11" name="TextBox 10"/>
          <p:cNvSpPr txBox="1"/>
          <p:nvPr/>
        </p:nvSpPr>
        <p:spPr>
          <a:xfrm>
            <a:off x="233031" y="4876800"/>
            <a:ext cx="8758569" cy="1569660"/>
          </a:xfrm>
          <a:prstGeom prst="rect">
            <a:avLst/>
          </a:prstGeom>
          <a:noFill/>
        </p:spPr>
        <p:txBody>
          <a:bodyPr wrap="square" rtlCol="0">
            <a:spAutoFit/>
          </a:bodyPr>
          <a:lstStyle/>
          <a:p>
            <a:pPr algn="just"/>
            <a:r>
              <a:rPr lang="en-US" sz="1600" dirty="0" smtClean="0"/>
              <a:t>Mr. Sticky’s used to be open 7 days a week.  Here’s what we learned.  We experienced high absenteeism, high operational cost; often requiring owners to change their schedule to cover shifts and fill in.  This led to burn out, employee churn and unhappy customers.  This is why Mr. Sticky’s is now CLOSED on Sundays.  Stand Alone Units have not lost business due to Sunday closing.  Instead Saturday’s doubled in business.  Respect from our customers increased, employee moral increased and absenteeism ended.  Mr. Sticky owners had a better work/ family life as well!</a:t>
            </a:r>
            <a:endParaRPr lang="en-US" sz="1600" dirty="0"/>
          </a:p>
        </p:txBody>
      </p:sp>
    </p:spTree>
    <p:extLst>
      <p:ext uri="{BB962C8B-B14F-4D97-AF65-F5344CB8AC3E}">
        <p14:creationId xmlns:p14="http://schemas.microsoft.com/office/powerpoint/2010/main" val="199650958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p:cNvPicPr>
            <a:picLocks noChangeAspect="1" noChangeArrowheads="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285672" y="1905000"/>
            <a:ext cx="1944687" cy="2474913"/>
          </a:xfrm>
          <a:prstGeom prst="rect">
            <a:avLst/>
          </a:prstGeom>
          <a:noFill/>
          <a:ln>
            <a:noFill/>
          </a:ln>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Lst>
        </p:spPr>
      </p:pic>
      <p:sp>
        <p:nvSpPr>
          <p:cNvPr id="5" name="Title 1"/>
          <p:cNvSpPr>
            <a:spLocks noGrp="1"/>
          </p:cNvSpPr>
          <p:nvPr>
            <p:ph type="title"/>
          </p:nvPr>
        </p:nvSpPr>
        <p:spPr>
          <a:xfrm>
            <a:off x="2252932" y="124808"/>
            <a:ext cx="6858000" cy="1143000"/>
          </a:xfrm>
        </p:spPr>
        <p:txBody>
          <a:bodyPr/>
          <a:lstStyle/>
          <a:p>
            <a:r>
              <a:rPr lang="en-US" dirty="0" smtClean="0">
                <a:latin typeface="+mn-lt"/>
              </a:rPr>
              <a:t>FRANCHISE / LICENSING</a:t>
            </a:r>
            <a:endParaRPr lang="en-US" dirty="0">
              <a:latin typeface="+mn-lt"/>
            </a:endParaRPr>
          </a:p>
        </p:txBody>
      </p:sp>
      <p:pic>
        <p:nvPicPr>
          <p:cNvPr id="6" name="Picture 5"/>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122027"/>
            <a:ext cx="2590800" cy="1105829"/>
          </a:xfrm>
          <a:prstGeom prst="rect">
            <a:avLst/>
          </a:prstGeom>
        </p:spPr>
      </p:pic>
      <p:sp>
        <p:nvSpPr>
          <p:cNvPr id="7" name="TextBox 6"/>
          <p:cNvSpPr txBox="1"/>
          <p:nvPr/>
        </p:nvSpPr>
        <p:spPr>
          <a:xfrm>
            <a:off x="914400" y="990809"/>
            <a:ext cx="1512850" cy="276999"/>
          </a:xfrm>
          <a:prstGeom prst="rect">
            <a:avLst/>
          </a:prstGeom>
          <a:noFill/>
        </p:spPr>
        <p:txBody>
          <a:bodyPr wrap="none" rtlCol="0">
            <a:spAutoFit/>
          </a:bodyPr>
          <a:lstStyle/>
          <a:p>
            <a:r>
              <a:rPr lang="en-US" sz="1200" b="1" dirty="0" smtClean="0"/>
              <a:t>Franchise Group LLC.</a:t>
            </a:r>
            <a:endParaRPr lang="en-US" sz="1200" b="1" dirty="0"/>
          </a:p>
        </p:txBody>
      </p:sp>
      <p:sp>
        <p:nvSpPr>
          <p:cNvPr id="8" name="TextBox 7"/>
          <p:cNvSpPr txBox="1"/>
          <p:nvPr/>
        </p:nvSpPr>
        <p:spPr>
          <a:xfrm>
            <a:off x="2971800" y="1043190"/>
            <a:ext cx="5338962" cy="646331"/>
          </a:xfrm>
          <a:prstGeom prst="rect">
            <a:avLst/>
          </a:prstGeom>
          <a:noFill/>
        </p:spPr>
        <p:txBody>
          <a:bodyPr wrap="none" rtlCol="0">
            <a:spAutoFit/>
          </a:bodyPr>
          <a:lstStyle/>
          <a:p>
            <a:pPr algn="ctr"/>
            <a:r>
              <a:rPr lang="en-US" b="1" dirty="0" smtClean="0"/>
              <a:t>Why Franchise with Mr. Sticky’s Franchise Group LLC.?</a:t>
            </a:r>
          </a:p>
          <a:p>
            <a:pPr algn="ctr"/>
            <a:r>
              <a:rPr lang="en-US" b="1" dirty="0" smtClean="0"/>
              <a:t> - Continued - </a:t>
            </a:r>
            <a:endParaRPr lang="en-US" b="1" dirty="0"/>
          </a:p>
        </p:txBody>
      </p:sp>
      <p:sp>
        <p:nvSpPr>
          <p:cNvPr id="9" name="TextBox 8"/>
          <p:cNvSpPr txBox="1"/>
          <p:nvPr/>
        </p:nvSpPr>
        <p:spPr>
          <a:xfrm>
            <a:off x="2430182" y="2209800"/>
            <a:ext cx="6564350" cy="3077766"/>
          </a:xfrm>
          <a:prstGeom prst="rect">
            <a:avLst/>
          </a:prstGeom>
          <a:noFill/>
        </p:spPr>
        <p:txBody>
          <a:bodyPr wrap="square" rtlCol="0">
            <a:spAutoFit/>
          </a:bodyPr>
          <a:lstStyle/>
          <a:p>
            <a:pPr marL="285750" indent="-285750">
              <a:buFont typeface="Arial" panose="020B0604020202020204" pitchFamily="34" charset="0"/>
              <a:buChar char="•"/>
            </a:pPr>
            <a:r>
              <a:rPr lang="en-US" sz="1600" dirty="0" smtClean="0"/>
              <a:t>We are dominate with our product, and have many different varieties of that product.  As a result, there is minimal waste and will not drain cash flow due to daily made inventory.</a:t>
            </a:r>
          </a:p>
          <a:p>
            <a:endParaRPr lang="en-US" sz="1600" dirty="0"/>
          </a:p>
          <a:p>
            <a:pPr marL="285750" indent="-285750">
              <a:buFont typeface="Arial" panose="020B0604020202020204" pitchFamily="34" charset="0"/>
              <a:buChar char="•"/>
            </a:pPr>
            <a:r>
              <a:rPr lang="en-US" sz="1600" dirty="0" smtClean="0"/>
              <a:t>Most restaurants have long hours and seven days a week operation that usually requires three shifts for staffing and very little family life. Our Stand Alone Locations operating hour requirements are that you are open Minimally 48-54 hours a week.  Example Open Monday-Thursday 7AM-3PM. Friday and Saturday 7AM-4PM. Close Sunday.    If you wish to change your hours or expand times - these times are not mandatory. </a:t>
            </a:r>
          </a:p>
          <a:p>
            <a:pPr marL="285750" indent="-285750">
              <a:buFont typeface="Arial" panose="020B0604020202020204" pitchFamily="34" charset="0"/>
              <a:buChar char="•"/>
            </a:pPr>
            <a:endParaRPr lang="en-US" sz="1600" dirty="0"/>
          </a:p>
          <a:p>
            <a:pPr marL="285750" indent="-285750">
              <a:buFont typeface="Arial" panose="020B0604020202020204" pitchFamily="34" charset="0"/>
              <a:buChar char="•"/>
            </a:pPr>
            <a:r>
              <a:rPr lang="en-US" sz="1600" dirty="0" smtClean="0"/>
              <a:t>Kindness and pleasant work environments are essential to success!</a:t>
            </a:r>
            <a:endParaRPr lang="en-US" dirty="0"/>
          </a:p>
        </p:txBody>
      </p:sp>
      <p:pic>
        <p:nvPicPr>
          <p:cNvPr id="5122" name="Picture 2"/>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5648" y="4468918"/>
            <a:ext cx="2344737" cy="16372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6253694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457200" y="1371600"/>
            <a:ext cx="8229600" cy="4953000"/>
          </a:xfrm>
        </p:spPr>
        <p:txBody>
          <a:bodyPr>
            <a:normAutofit fontScale="77500" lnSpcReduction="20000"/>
          </a:bodyPr>
          <a:lstStyle/>
          <a:p>
            <a:pPr marL="0" indent="0">
              <a:buNone/>
            </a:pPr>
            <a:r>
              <a:rPr lang="en-US" sz="1400" dirty="0" smtClean="0"/>
              <a:t>We receive THOUSANDS of compliments, so many 5 star reviews and awards but this testimonial that was seen on a public post caught our fancy.  Copied WORD for WORD concerning one of our locations.</a:t>
            </a:r>
          </a:p>
          <a:p>
            <a:pPr marL="0" indent="0">
              <a:buNone/>
            </a:pPr>
            <a:endParaRPr lang="en-US" sz="1400" dirty="0"/>
          </a:p>
          <a:p>
            <a:pPr marL="0" indent="0" algn="just">
              <a:buNone/>
            </a:pPr>
            <a:r>
              <a:rPr lang="en-US" sz="1400" dirty="0" smtClean="0"/>
              <a:t>Alexis G. 8/10/26</a:t>
            </a:r>
          </a:p>
          <a:p>
            <a:pPr marL="0" indent="0" algn="just">
              <a:buNone/>
            </a:pPr>
            <a:r>
              <a:rPr lang="en-US" sz="1400" dirty="0" smtClean="0"/>
              <a:t> </a:t>
            </a:r>
            <a:br>
              <a:rPr lang="en-US" sz="1400" dirty="0" smtClean="0"/>
            </a:br>
            <a:r>
              <a:rPr lang="en-US" sz="1400" dirty="0"/>
              <a:t>A friend heard about my Lancaster Adventure Day informed me that a trip to Lancaster simply would not be complete without a stop at Mr. Sticky’s.   Candidly, I had never in my life heard of Mr. Sticky’s.  Naturally, I immediately went to the Internet to investigate. Within approximately 30 seconds I had one very important question… HOW HAS THIS AMAZING SUGAR FILLED ESTABLISHMENT ESCAPED MY RADAR FOR ALL THESE YEARS?!   Clearly, I had some lost time to make up for. I worked Mr. Sticky's into my adventure, schedule and stop by the Lancaster location shortly after lunch on an early August Thursday. I wasn’t entirely sure what to expect and was pleasantly surprised to find out this cute little building tucked into a shared parking lot with a few picnic tables outside. Even better, there wasn’t anyone in line when I walked up to the window, so there was absolutely nothing standing between me and my impending sugar rush. The menu was shockingly simple and I mean that as a compliment. In a world where I sometimes need 20 minutes and a flow chart to order dessert Mr. Sticky’s basically says, “Here’s the good stuff. Pick one.“ Cinnamon rolls. Regular Sticky’s. Walnut Sticky’s. Iced cinnamon rolls. Regular icing. And… PEANUT BUTTER ICING. Well, hello there!  Being myself made of approximately 63.8% peanut butter, there was no way I was leaving without investigating that situation. But I also wanted to try one of their classic Sticky’s so I decided to see if I could break the universe and order a regular sticky with peanut butter icing. Success! Even better, the peanut butter icing came in a little container on the side, allowing me complete control over exactly how ridiculous I wanted this experience to become. I collected my box and headed for one of the picnic tables in the shade. It was approximately 95° outside, so I was grateful for every square inch of shade available. Then I opened the box. The sticky was huge! It was beautifully golden, covered in glistening glaze and smelled absolutely incredible. I was already thrilled, but there was still one very important test standing between Mr. Sticky’s and greatness. The peanut butter icing. Listen, I’m particular about peanut butter icing. If you’re going to invoke the sacred name of peanut butter I need you to COMMIT.  I don’t want something light, airy, and vaguely peanut butter adjacent. I want thick. I want rich. I want peanut butter icing that looks me directly in the eyes and says, ”Yeah, I’m peanut butter. What about it?”  It was time to find out if Mr. Sticky’s was going to become my future husband. I took one little fork full of the icing by itself. And audibly squealed.  Cold.  Thick. Rich.  Punch –You – In - The – Face peanut butter.  Oh yes.  Mr. Sticky’s understood the assignment!  I knew there was absolutely no chance I was going to finish this enormous sticky in one sitting, so instead of dumping the icing all over it, I went bite by bite.  A little sticky.  A little peanut butter icing.  Repeat until happiness occurs.  And happiness absolutely occurred!  The sticky itself was soft, sweet and generously, glazed, and adding that ridiculously rich peanut butter icing, pushed the entire thing straight over the edge.  Was it incredibly sweet?  Yes.  Was that a problem?  Have we met?! I’m still not sure how I grew up in Central Pennsylvania without Mr. Sticky’s entering my life sooner, but I’m glad somebody finally corrected this terrible oversight. My only complaint is that the closest location is nearly an hour from my house because I can already imagine these becoming a holiday breakfast tradition. Thanksgiving morning with Mr. Sticky’s? Christmas morning with Mr. Sticky’s?! Come on. Holiday made!  So, I’m passing along the same advice my friend gave me. If your adventures take you anywhere near Mr. Sticky’s, don’t just consider stopping.  Make it a destination.  Get the sticky.  Get the peanut butter icing.  And, maybe don’t make any legally binding, matrimonial decisions until the sugar rush wears off</a:t>
            </a:r>
            <a:r>
              <a:rPr lang="en-US" sz="1400" dirty="0" smtClean="0"/>
              <a:t>.</a:t>
            </a:r>
            <a:endParaRPr lang="en-US" sz="1400" dirty="0"/>
          </a:p>
        </p:txBody>
      </p:sp>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122027"/>
            <a:ext cx="2590800" cy="1105829"/>
          </a:xfrm>
          <a:prstGeom prst="rect">
            <a:avLst/>
          </a:prstGeom>
        </p:spPr>
      </p:pic>
      <p:sp>
        <p:nvSpPr>
          <p:cNvPr id="5" name="TextBox 4"/>
          <p:cNvSpPr txBox="1"/>
          <p:nvPr/>
        </p:nvSpPr>
        <p:spPr>
          <a:xfrm>
            <a:off x="914400" y="990809"/>
            <a:ext cx="1512850" cy="276999"/>
          </a:xfrm>
          <a:prstGeom prst="rect">
            <a:avLst/>
          </a:prstGeom>
          <a:noFill/>
        </p:spPr>
        <p:txBody>
          <a:bodyPr wrap="none" rtlCol="0">
            <a:spAutoFit/>
          </a:bodyPr>
          <a:lstStyle/>
          <a:p>
            <a:r>
              <a:rPr lang="en-US" sz="1200" b="1" dirty="0" smtClean="0"/>
              <a:t>Franchise Group LLC.</a:t>
            </a:r>
            <a:endParaRPr lang="en-US" sz="1200" b="1" dirty="0"/>
          </a:p>
        </p:txBody>
      </p:sp>
      <p:sp>
        <p:nvSpPr>
          <p:cNvPr id="7" name="Title 1"/>
          <p:cNvSpPr>
            <a:spLocks noGrp="1"/>
          </p:cNvSpPr>
          <p:nvPr>
            <p:ph type="title"/>
          </p:nvPr>
        </p:nvSpPr>
        <p:spPr>
          <a:xfrm>
            <a:off x="2514600" y="124808"/>
            <a:ext cx="6596332" cy="1143000"/>
          </a:xfrm>
        </p:spPr>
        <p:txBody>
          <a:bodyPr>
            <a:normAutofit fontScale="90000"/>
          </a:bodyPr>
          <a:lstStyle/>
          <a:p>
            <a:r>
              <a:rPr lang="en-US" b="1" dirty="0" smtClean="0">
                <a:latin typeface="+mn-lt"/>
              </a:rPr>
              <a:t>What do Customers think about us? </a:t>
            </a:r>
            <a:endParaRPr lang="en-US" b="1" dirty="0">
              <a:latin typeface="+mn-lt"/>
            </a:endParaRPr>
          </a:p>
        </p:txBody>
      </p:sp>
    </p:spTree>
    <p:extLst>
      <p:ext uri="{BB962C8B-B14F-4D97-AF65-F5344CB8AC3E}">
        <p14:creationId xmlns:p14="http://schemas.microsoft.com/office/powerpoint/2010/main" val="479861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122027"/>
            <a:ext cx="2590800" cy="1105829"/>
          </a:xfrm>
          <a:prstGeom prst="rect">
            <a:avLst/>
          </a:prstGeom>
        </p:spPr>
      </p:pic>
      <p:sp>
        <p:nvSpPr>
          <p:cNvPr id="6" name="TextBox 5"/>
          <p:cNvSpPr txBox="1"/>
          <p:nvPr/>
        </p:nvSpPr>
        <p:spPr>
          <a:xfrm>
            <a:off x="914400" y="990809"/>
            <a:ext cx="1512850" cy="276999"/>
          </a:xfrm>
          <a:prstGeom prst="rect">
            <a:avLst/>
          </a:prstGeom>
          <a:noFill/>
        </p:spPr>
        <p:txBody>
          <a:bodyPr wrap="none" rtlCol="0">
            <a:spAutoFit/>
          </a:bodyPr>
          <a:lstStyle/>
          <a:p>
            <a:r>
              <a:rPr lang="en-US" sz="1200" b="1" dirty="0" smtClean="0"/>
              <a:t>Franchise Group LLC.</a:t>
            </a:r>
            <a:endParaRPr lang="en-US" sz="1200" b="1" dirty="0"/>
          </a:p>
        </p:txBody>
      </p:sp>
      <p:sp>
        <p:nvSpPr>
          <p:cNvPr id="7" name="Title 6"/>
          <p:cNvSpPr>
            <a:spLocks noGrp="1"/>
          </p:cNvSpPr>
          <p:nvPr>
            <p:ph type="title"/>
          </p:nvPr>
        </p:nvSpPr>
        <p:spPr>
          <a:xfrm>
            <a:off x="2590800" y="122027"/>
            <a:ext cx="6400800" cy="1474753"/>
          </a:xfrm>
        </p:spPr>
        <p:txBody>
          <a:bodyPr>
            <a:normAutofit/>
          </a:bodyPr>
          <a:lstStyle/>
          <a:p>
            <a:r>
              <a:rPr lang="en-US" sz="1800" b="1" i="1" dirty="0" smtClean="0"/>
              <a:t>Most people are unaware of the expense and cost to start a franchise operation.  Shown below are samples (as a comparison) of other franchise business opportunities.*</a:t>
            </a:r>
            <a:endParaRPr lang="en-US" sz="1800" b="1" i="1" dirty="0"/>
          </a:p>
        </p:txBody>
      </p:sp>
      <p:sp>
        <p:nvSpPr>
          <p:cNvPr id="8" name="TextBox 7"/>
          <p:cNvSpPr txBox="1"/>
          <p:nvPr/>
        </p:nvSpPr>
        <p:spPr>
          <a:xfrm>
            <a:off x="228600" y="1371600"/>
            <a:ext cx="2743200" cy="2308324"/>
          </a:xfrm>
          <a:prstGeom prst="rect">
            <a:avLst/>
          </a:prstGeom>
          <a:noFill/>
          <a:ln>
            <a:solidFill>
              <a:schemeClr val="tx1"/>
            </a:solidFill>
          </a:ln>
        </p:spPr>
        <p:txBody>
          <a:bodyPr wrap="square" rtlCol="0">
            <a:spAutoFit/>
          </a:bodyPr>
          <a:lstStyle/>
          <a:p>
            <a:r>
              <a:rPr lang="en-US" sz="1200" b="1" dirty="0" smtClean="0"/>
              <a:t>Auntie Anne’s Financial Investment</a:t>
            </a:r>
          </a:p>
          <a:p>
            <a:r>
              <a:rPr lang="en-US" sz="1100" dirty="0" smtClean="0"/>
              <a:t>Initial Investment: $199,475.00 - $638,000.00 Depending on the Venue Type.</a:t>
            </a:r>
          </a:p>
          <a:p>
            <a:r>
              <a:rPr lang="en-US" sz="1100" dirty="0" smtClean="0"/>
              <a:t>Franchise Fee: $35,000.00</a:t>
            </a:r>
          </a:p>
          <a:p>
            <a:r>
              <a:rPr lang="en-US" sz="1100" dirty="0" smtClean="0"/>
              <a:t>Royalty Fee: 7% Monthly</a:t>
            </a:r>
          </a:p>
          <a:p>
            <a:r>
              <a:rPr lang="en-US" sz="1100" dirty="0" smtClean="0"/>
              <a:t>Advertising/ Marketing Fee: 2% to 3% of net sales</a:t>
            </a:r>
          </a:p>
          <a:p>
            <a:r>
              <a:rPr lang="en-US" sz="1100" dirty="0" smtClean="0"/>
              <a:t>Local Marketing Obligation</a:t>
            </a:r>
          </a:p>
          <a:p>
            <a:endParaRPr lang="en-US" sz="1100" dirty="0"/>
          </a:p>
          <a:p>
            <a:r>
              <a:rPr lang="en-US" sz="1100" b="1" dirty="0" smtClean="0"/>
              <a:t>Financial Requirements:</a:t>
            </a:r>
          </a:p>
          <a:p>
            <a:r>
              <a:rPr lang="en-US" sz="1100" dirty="0" smtClean="0"/>
              <a:t>Liquid Capital:$120,000</a:t>
            </a:r>
          </a:p>
          <a:p>
            <a:r>
              <a:rPr lang="en-US" sz="1100" dirty="0" smtClean="0"/>
              <a:t>Minimum Net Worth: $300,000</a:t>
            </a:r>
          </a:p>
          <a:p>
            <a:r>
              <a:rPr lang="en-US" sz="1100" dirty="0" smtClean="0"/>
              <a:t>(Franchisetimes.com)</a:t>
            </a:r>
            <a:endParaRPr lang="en-US" sz="1100" dirty="0"/>
          </a:p>
        </p:txBody>
      </p:sp>
      <p:sp>
        <p:nvSpPr>
          <p:cNvPr id="9" name="TextBox 8"/>
          <p:cNvSpPr txBox="1"/>
          <p:nvPr/>
        </p:nvSpPr>
        <p:spPr>
          <a:xfrm>
            <a:off x="3200400" y="1371600"/>
            <a:ext cx="2743200" cy="2308324"/>
          </a:xfrm>
          <a:prstGeom prst="rect">
            <a:avLst/>
          </a:prstGeom>
          <a:noFill/>
          <a:ln>
            <a:solidFill>
              <a:schemeClr val="tx1"/>
            </a:solidFill>
          </a:ln>
        </p:spPr>
        <p:txBody>
          <a:bodyPr wrap="square" rtlCol="0">
            <a:spAutoFit/>
          </a:bodyPr>
          <a:lstStyle/>
          <a:p>
            <a:r>
              <a:rPr lang="en-US" sz="1200" b="1" dirty="0" err="1" smtClean="0"/>
              <a:t>Cinnabon</a:t>
            </a:r>
            <a:r>
              <a:rPr lang="en-US" sz="1200" b="1" dirty="0" smtClean="0"/>
              <a:t> Financial Investment</a:t>
            </a:r>
          </a:p>
          <a:p>
            <a:r>
              <a:rPr lang="en-US" sz="1100" dirty="0" smtClean="0"/>
              <a:t>Initial Investment: $247,000 - $675,000.00 Depending on the Venue Type.</a:t>
            </a:r>
          </a:p>
          <a:p>
            <a:r>
              <a:rPr lang="en-US" sz="1100" dirty="0" smtClean="0"/>
              <a:t>Franchise Fee: $35,500.00</a:t>
            </a:r>
          </a:p>
          <a:p>
            <a:r>
              <a:rPr lang="en-US" sz="1100" dirty="0" smtClean="0"/>
              <a:t>Royalty Fee: 6% </a:t>
            </a:r>
            <a:r>
              <a:rPr lang="en-US" sz="1100" dirty="0" smtClean="0"/>
              <a:t>Monthly</a:t>
            </a:r>
          </a:p>
          <a:p>
            <a:r>
              <a:rPr lang="en-US" sz="1100" dirty="0" smtClean="0"/>
              <a:t>Advertising/ Marketing Fee: 2.5% to 4% of net sales</a:t>
            </a:r>
          </a:p>
          <a:p>
            <a:endParaRPr lang="en-US" sz="1100" dirty="0" smtClean="0"/>
          </a:p>
          <a:p>
            <a:endParaRPr lang="en-US" sz="1100" dirty="0"/>
          </a:p>
          <a:p>
            <a:r>
              <a:rPr lang="en-US" sz="1100" b="1" dirty="0" smtClean="0"/>
              <a:t>Financial Requirements:</a:t>
            </a:r>
          </a:p>
          <a:p>
            <a:r>
              <a:rPr lang="en-US" sz="1100" dirty="0" smtClean="0"/>
              <a:t>Liquid Capital:$120,000</a:t>
            </a:r>
          </a:p>
          <a:p>
            <a:r>
              <a:rPr lang="en-US" sz="1100" dirty="0" smtClean="0"/>
              <a:t>Minimum Net Worth: $300,000 to $400,000</a:t>
            </a:r>
          </a:p>
          <a:p>
            <a:r>
              <a:rPr lang="en-US" sz="1100" dirty="0" smtClean="0"/>
              <a:t>(1851 Franchise, Franchise Help)</a:t>
            </a:r>
            <a:endParaRPr lang="en-US" sz="1100" dirty="0"/>
          </a:p>
        </p:txBody>
      </p:sp>
      <p:sp>
        <p:nvSpPr>
          <p:cNvPr id="10" name="TextBox 9"/>
          <p:cNvSpPr txBox="1"/>
          <p:nvPr/>
        </p:nvSpPr>
        <p:spPr>
          <a:xfrm>
            <a:off x="6172200" y="1379113"/>
            <a:ext cx="2743200" cy="2308324"/>
          </a:xfrm>
          <a:prstGeom prst="rect">
            <a:avLst/>
          </a:prstGeom>
          <a:noFill/>
          <a:ln>
            <a:solidFill>
              <a:schemeClr val="tx1"/>
            </a:solidFill>
          </a:ln>
        </p:spPr>
        <p:txBody>
          <a:bodyPr wrap="square" rtlCol="0">
            <a:spAutoFit/>
          </a:bodyPr>
          <a:lstStyle/>
          <a:p>
            <a:r>
              <a:rPr lang="en-US" sz="1200" b="1" dirty="0" smtClean="0"/>
              <a:t>Dunkin Donuts Financial Investment</a:t>
            </a:r>
          </a:p>
          <a:p>
            <a:r>
              <a:rPr lang="en-US" sz="1100" dirty="0" smtClean="0"/>
              <a:t>Initial Investment: $443,000 - $1,832,500 Depending on the Venue Type.</a:t>
            </a:r>
          </a:p>
          <a:p>
            <a:r>
              <a:rPr lang="en-US" sz="1100" dirty="0" smtClean="0"/>
              <a:t>Franchise Fee: $40,000-$90,000</a:t>
            </a:r>
          </a:p>
          <a:p>
            <a:r>
              <a:rPr lang="en-US" sz="1100" dirty="0" smtClean="0"/>
              <a:t>Royalty Fee: 5.9% </a:t>
            </a:r>
            <a:r>
              <a:rPr lang="en-US" sz="1100" dirty="0" smtClean="0"/>
              <a:t>Monthly</a:t>
            </a:r>
          </a:p>
          <a:p>
            <a:r>
              <a:rPr lang="en-US" sz="1100" dirty="0" smtClean="0"/>
              <a:t>Advertising/ Marketing Fee: 5% of gross sales</a:t>
            </a:r>
          </a:p>
          <a:p>
            <a:r>
              <a:rPr lang="en-US" sz="1100" dirty="0" smtClean="0"/>
              <a:t>Term: 20 Years</a:t>
            </a:r>
          </a:p>
          <a:p>
            <a:endParaRPr lang="en-US" sz="1100" dirty="0"/>
          </a:p>
          <a:p>
            <a:r>
              <a:rPr lang="en-US" sz="1100" b="1" dirty="0" smtClean="0"/>
              <a:t>Financial Requirements:</a:t>
            </a:r>
          </a:p>
          <a:p>
            <a:r>
              <a:rPr lang="en-US" sz="1100" dirty="0" smtClean="0"/>
              <a:t>Liquid Capital:$250,000</a:t>
            </a:r>
          </a:p>
          <a:p>
            <a:r>
              <a:rPr lang="en-US" sz="1100" dirty="0" smtClean="0"/>
              <a:t>Minimum Net Worth: $500,000</a:t>
            </a:r>
          </a:p>
          <a:p>
            <a:r>
              <a:rPr lang="en-US" sz="1100" dirty="0" smtClean="0"/>
              <a:t>(Inspire Brands)</a:t>
            </a:r>
            <a:endParaRPr lang="en-US" sz="1100" dirty="0"/>
          </a:p>
        </p:txBody>
      </p:sp>
      <p:sp>
        <p:nvSpPr>
          <p:cNvPr id="11" name="TextBox 10"/>
          <p:cNvSpPr txBox="1"/>
          <p:nvPr/>
        </p:nvSpPr>
        <p:spPr>
          <a:xfrm>
            <a:off x="914400" y="3886200"/>
            <a:ext cx="2743200" cy="2308324"/>
          </a:xfrm>
          <a:prstGeom prst="rect">
            <a:avLst/>
          </a:prstGeom>
          <a:noFill/>
          <a:ln>
            <a:solidFill>
              <a:schemeClr val="tx1"/>
            </a:solidFill>
          </a:ln>
        </p:spPr>
        <p:txBody>
          <a:bodyPr wrap="square" rtlCol="0">
            <a:spAutoFit/>
          </a:bodyPr>
          <a:lstStyle/>
          <a:p>
            <a:r>
              <a:rPr lang="en-US" sz="1200" b="1" dirty="0" err="1" smtClean="0"/>
              <a:t>Crumbl</a:t>
            </a:r>
            <a:r>
              <a:rPr lang="en-US" sz="1200" b="1" dirty="0" smtClean="0"/>
              <a:t> Cookie Financial Investment</a:t>
            </a:r>
          </a:p>
          <a:p>
            <a:r>
              <a:rPr lang="en-US" sz="1100" dirty="0" smtClean="0"/>
              <a:t>Initial Investment: $367,000 - $1,442,000 Depending on the Venue Type.</a:t>
            </a:r>
          </a:p>
          <a:p>
            <a:r>
              <a:rPr lang="en-US" sz="1100" dirty="0" smtClean="0"/>
              <a:t>Franchise Fee: $50,000.00</a:t>
            </a:r>
          </a:p>
          <a:p>
            <a:r>
              <a:rPr lang="en-US" sz="1100" dirty="0" smtClean="0"/>
              <a:t>Royalty Fee: 8% </a:t>
            </a:r>
            <a:r>
              <a:rPr lang="en-US" sz="1100" dirty="0" smtClean="0"/>
              <a:t>Monthly</a:t>
            </a:r>
          </a:p>
          <a:p>
            <a:r>
              <a:rPr lang="en-US" sz="1100" dirty="0" smtClean="0"/>
              <a:t>Advertising/ Marketing Fee: 2% of monthly gross sales</a:t>
            </a:r>
          </a:p>
          <a:p>
            <a:r>
              <a:rPr lang="en-US" sz="1100" dirty="0" smtClean="0"/>
              <a:t>Term: 20 Years</a:t>
            </a:r>
          </a:p>
          <a:p>
            <a:endParaRPr lang="en-US" sz="1100" dirty="0"/>
          </a:p>
          <a:p>
            <a:r>
              <a:rPr lang="en-US" sz="1100" b="1" dirty="0" smtClean="0"/>
              <a:t>Financial Requirements:</a:t>
            </a:r>
          </a:p>
          <a:p>
            <a:r>
              <a:rPr lang="en-US" sz="1100" dirty="0" smtClean="0"/>
              <a:t>Liquid Capital:$200,000</a:t>
            </a:r>
          </a:p>
          <a:p>
            <a:r>
              <a:rPr lang="en-US" sz="1100" dirty="0" smtClean="0"/>
              <a:t>Minimum Net Worth: $500,000</a:t>
            </a:r>
          </a:p>
          <a:p>
            <a:r>
              <a:rPr lang="en-US" sz="1100" dirty="0" smtClean="0"/>
              <a:t>(</a:t>
            </a:r>
            <a:r>
              <a:rPr lang="en-US" sz="1100" dirty="0" err="1" smtClean="0"/>
              <a:t>Crumbl</a:t>
            </a:r>
            <a:r>
              <a:rPr lang="en-US" sz="1100" dirty="0" smtClean="0"/>
              <a:t> Cookies)</a:t>
            </a:r>
            <a:endParaRPr lang="en-US" sz="1100" dirty="0"/>
          </a:p>
        </p:txBody>
      </p:sp>
      <p:sp>
        <p:nvSpPr>
          <p:cNvPr id="12" name="TextBox 11"/>
          <p:cNvSpPr txBox="1"/>
          <p:nvPr/>
        </p:nvSpPr>
        <p:spPr>
          <a:xfrm>
            <a:off x="3835878" y="3886200"/>
            <a:ext cx="3174522" cy="2816156"/>
          </a:xfrm>
          <a:prstGeom prst="rect">
            <a:avLst/>
          </a:prstGeom>
          <a:noFill/>
          <a:ln>
            <a:solidFill>
              <a:schemeClr val="tx1"/>
            </a:solidFill>
          </a:ln>
        </p:spPr>
        <p:txBody>
          <a:bodyPr wrap="square" rtlCol="0">
            <a:spAutoFit/>
          </a:bodyPr>
          <a:lstStyle/>
          <a:p>
            <a:r>
              <a:rPr lang="en-US" sz="1200" b="1" dirty="0" smtClean="0"/>
              <a:t>Mr. Sticky’s Financial Investment</a:t>
            </a:r>
          </a:p>
          <a:p>
            <a:r>
              <a:rPr lang="en-US" sz="1100" dirty="0" smtClean="0"/>
              <a:t>Initial Investment: $120,000 - $350,000 Depending on the Venue Type.</a:t>
            </a:r>
          </a:p>
          <a:p>
            <a:r>
              <a:rPr lang="en-US" sz="1100" dirty="0" smtClean="0"/>
              <a:t>Franchise Fee: $35,000.00 at signing</a:t>
            </a:r>
          </a:p>
          <a:p>
            <a:r>
              <a:rPr lang="en-US" sz="1100" dirty="0" smtClean="0"/>
              <a:t>Or Franchise Fee Payment Plan: $15,000 first year $10,000 next 4 yrs. Total: $55,000</a:t>
            </a:r>
          </a:p>
          <a:p>
            <a:r>
              <a:rPr lang="en-US" sz="1100" dirty="0" smtClean="0"/>
              <a:t>Royalty Fee: $1,500 a month or 6% </a:t>
            </a:r>
            <a:r>
              <a:rPr lang="en-US" sz="1100" dirty="0" smtClean="0"/>
              <a:t>Monthly Gross Sales whichever </a:t>
            </a:r>
            <a:r>
              <a:rPr lang="en-US" sz="1100" smtClean="0"/>
              <a:t>is greater.</a:t>
            </a:r>
            <a:endParaRPr lang="en-US" sz="1100" dirty="0" smtClean="0"/>
          </a:p>
          <a:p>
            <a:r>
              <a:rPr lang="en-US" sz="1100" dirty="0" smtClean="0"/>
              <a:t>Advertising/ Marketing Fee: 2% of monthly gross sales based on regional market co-operative is active.</a:t>
            </a:r>
          </a:p>
          <a:p>
            <a:r>
              <a:rPr lang="en-US" sz="1100" dirty="0" smtClean="0"/>
              <a:t>Term: 10 Years Renewable</a:t>
            </a:r>
            <a:endParaRPr lang="en-US" sz="1100" dirty="0"/>
          </a:p>
          <a:p>
            <a:r>
              <a:rPr lang="en-US" sz="1100" b="1" dirty="0" smtClean="0"/>
              <a:t>Financial Requirements:</a:t>
            </a:r>
          </a:p>
          <a:p>
            <a:r>
              <a:rPr lang="en-US" sz="1100" dirty="0" smtClean="0"/>
              <a:t>Liquid Capital:$100,000</a:t>
            </a:r>
          </a:p>
          <a:p>
            <a:r>
              <a:rPr lang="en-US" sz="1100" dirty="0" smtClean="0"/>
              <a:t>Minimum Net Worth: $250,000</a:t>
            </a:r>
          </a:p>
          <a:p>
            <a:r>
              <a:rPr lang="en-US" sz="1100" dirty="0" smtClean="0"/>
              <a:t>(MSFG)</a:t>
            </a:r>
            <a:endParaRPr lang="en-US" sz="1100" dirty="0"/>
          </a:p>
        </p:txBody>
      </p:sp>
      <p:sp>
        <p:nvSpPr>
          <p:cNvPr id="13" name="TextBox 12"/>
          <p:cNvSpPr txBox="1"/>
          <p:nvPr/>
        </p:nvSpPr>
        <p:spPr>
          <a:xfrm>
            <a:off x="7162800" y="4909557"/>
            <a:ext cx="1828800" cy="600164"/>
          </a:xfrm>
          <a:prstGeom prst="rect">
            <a:avLst/>
          </a:prstGeom>
          <a:noFill/>
        </p:spPr>
        <p:txBody>
          <a:bodyPr wrap="square" rtlCol="0">
            <a:spAutoFit/>
          </a:bodyPr>
          <a:lstStyle/>
          <a:p>
            <a:r>
              <a:rPr lang="en-US" sz="1100" dirty="0" smtClean="0"/>
              <a:t>*numbers are subject to change without notice.  Based on 2026 figures.</a:t>
            </a:r>
            <a:endParaRPr lang="en-US" sz="1100" dirty="0"/>
          </a:p>
        </p:txBody>
      </p:sp>
    </p:spTree>
    <p:extLst>
      <p:ext uri="{BB962C8B-B14F-4D97-AF65-F5344CB8AC3E}">
        <p14:creationId xmlns:p14="http://schemas.microsoft.com/office/powerpoint/2010/main" val="250801724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 y="122027"/>
            <a:ext cx="2590800" cy="1105829"/>
          </a:xfrm>
          <a:prstGeom prst="rect">
            <a:avLst/>
          </a:prstGeom>
        </p:spPr>
      </p:pic>
      <p:sp>
        <p:nvSpPr>
          <p:cNvPr id="5" name="TextBox 4"/>
          <p:cNvSpPr txBox="1"/>
          <p:nvPr/>
        </p:nvSpPr>
        <p:spPr>
          <a:xfrm>
            <a:off x="914400" y="990809"/>
            <a:ext cx="1512850" cy="276999"/>
          </a:xfrm>
          <a:prstGeom prst="rect">
            <a:avLst/>
          </a:prstGeom>
          <a:noFill/>
        </p:spPr>
        <p:txBody>
          <a:bodyPr wrap="none" rtlCol="0">
            <a:spAutoFit/>
          </a:bodyPr>
          <a:lstStyle/>
          <a:p>
            <a:r>
              <a:rPr lang="en-US" sz="1200" b="1" dirty="0" smtClean="0"/>
              <a:t>Franchise Group LLC.</a:t>
            </a:r>
            <a:endParaRPr lang="en-US" sz="1200" b="1" dirty="0"/>
          </a:p>
        </p:txBody>
      </p:sp>
      <p:sp>
        <p:nvSpPr>
          <p:cNvPr id="6" name="Title 1"/>
          <p:cNvSpPr>
            <a:spLocks noGrp="1"/>
          </p:cNvSpPr>
          <p:nvPr>
            <p:ph type="title"/>
          </p:nvPr>
        </p:nvSpPr>
        <p:spPr>
          <a:xfrm>
            <a:off x="2252932" y="124808"/>
            <a:ext cx="6858000" cy="1143000"/>
          </a:xfrm>
        </p:spPr>
        <p:txBody>
          <a:bodyPr/>
          <a:lstStyle/>
          <a:p>
            <a:r>
              <a:rPr lang="en-US" dirty="0" smtClean="0">
                <a:latin typeface="+mn-lt"/>
              </a:rPr>
              <a:t>Our Work Environment</a:t>
            </a:r>
            <a:endParaRPr lang="en-US" dirty="0">
              <a:latin typeface="+mn-lt"/>
            </a:endParaRPr>
          </a:p>
        </p:txBody>
      </p:sp>
      <p:sp>
        <p:nvSpPr>
          <p:cNvPr id="7" name="TextBox 6"/>
          <p:cNvSpPr txBox="1"/>
          <p:nvPr/>
        </p:nvSpPr>
        <p:spPr>
          <a:xfrm>
            <a:off x="228600" y="1524000"/>
            <a:ext cx="5334000" cy="1477328"/>
          </a:xfrm>
          <a:prstGeom prst="rect">
            <a:avLst/>
          </a:prstGeom>
          <a:noFill/>
          <a:ln>
            <a:solidFill>
              <a:schemeClr val="tx1"/>
            </a:solidFill>
          </a:ln>
        </p:spPr>
        <p:txBody>
          <a:bodyPr wrap="square" rtlCol="0">
            <a:spAutoFit/>
          </a:bodyPr>
          <a:lstStyle/>
          <a:p>
            <a:pPr marL="285750" indent="-285750">
              <a:buFont typeface="Arial" panose="020B0604020202020204" pitchFamily="34" charset="0"/>
              <a:buChar char="•"/>
            </a:pPr>
            <a:r>
              <a:rPr lang="en-US" dirty="0" smtClean="0"/>
              <a:t>4-6 Person Staff Daily</a:t>
            </a:r>
          </a:p>
          <a:p>
            <a:pPr marL="285750" indent="-285750">
              <a:buFont typeface="Arial" panose="020B0604020202020204" pitchFamily="34" charset="0"/>
              <a:buChar char="•"/>
            </a:pPr>
            <a:r>
              <a:rPr lang="en-US" dirty="0" smtClean="0"/>
              <a:t>Minimum 2 Bakers</a:t>
            </a:r>
          </a:p>
          <a:p>
            <a:pPr marL="285750" indent="-285750">
              <a:buFont typeface="Arial" panose="020B0604020202020204" pitchFamily="34" charset="0"/>
              <a:buChar char="•"/>
            </a:pPr>
            <a:r>
              <a:rPr lang="en-US" dirty="0" smtClean="0"/>
              <a:t>Minimum 2 Baristas</a:t>
            </a:r>
          </a:p>
          <a:p>
            <a:pPr marL="285750" indent="-285750">
              <a:buFont typeface="Arial" panose="020B0604020202020204" pitchFamily="34" charset="0"/>
              <a:buChar char="•"/>
            </a:pPr>
            <a:r>
              <a:rPr lang="en-US" dirty="0" smtClean="0"/>
              <a:t>Minimum 2 Front counter/ Baristas/Baking Floaters</a:t>
            </a:r>
          </a:p>
          <a:p>
            <a:pPr marL="285750" indent="-285750">
              <a:buFont typeface="Arial" panose="020B0604020202020204" pitchFamily="34" charset="0"/>
              <a:buChar char="•"/>
            </a:pPr>
            <a:r>
              <a:rPr lang="en-US" dirty="0" smtClean="0"/>
              <a:t>Stand Alone Units Open 6 days a week Mon-Sat</a:t>
            </a:r>
            <a:endParaRPr lang="en-US" dirty="0"/>
          </a:p>
        </p:txBody>
      </p:sp>
      <p:sp>
        <p:nvSpPr>
          <p:cNvPr id="8" name="TextBox 7"/>
          <p:cNvSpPr txBox="1"/>
          <p:nvPr/>
        </p:nvSpPr>
        <p:spPr>
          <a:xfrm>
            <a:off x="228600" y="3048000"/>
            <a:ext cx="5334000" cy="3693319"/>
          </a:xfrm>
          <a:prstGeom prst="rect">
            <a:avLst/>
          </a:prstGeom>
          <a:noFill/>
          <a:ln>
            <a:solidFill>
              <a:schemeClr val="tx1"/>
            </a:solidFill>
          </a:ln>
        </p:spPr>
        <p:txBody>
          <a:bodyPr wrap="square" rtlCol="0">
            <a:spAutoFit/>
          </a:bodyPr>
          <a:lstStyle/>
          <a:p>
            <a:r>
              <a:rPr lang="en-US" dirty="0" smtClean="0"/>
              <a:t>Opening Menu:</a:t>
            </a:r>
          </a:p>
          <a:p>
            <a:pPr marL="285750" indent="-285750">
              <a:buFont typeface="Arial" panose="020B0604020202020204" pitchFamily="34" charset="0"/>
              <a:buChar char="•"/>
            </a:pPr>
            <a:endParaRPr lang="en-US" dirty="0" smtClean="0"/>
          </a:p>
          <a:p>
            <a:pPr marL="285750" indent="-285750">
              <a:buFont typeface="Arial" panose="020B0604020202020204" pitchFamily="34" charset="0"/>
              <a:buChar char="•"/>
            </a:pPr>
            <a:r>
              <a:rPr lang="en-US" dirty="0" smtClean="0"/>
              <a:t>Original Sticky Buns</a:t>
            </a:r>
          </a:p>
          <a:p>
            <a:pPr marL="285750" indent="-285750">
              <a:buFont typeface="Arial" panose="020B0604020202020204" pitchFamily="34" charset="0"/>
              <a:buChar char="•"/>
            </a:pPr>
            <a:r>
              <a:rPr lang="en-US" dirty="0" smtClean="0"/>
              <a:t>Cinnamon Buns (Plain)</a:t>
            </a:r>
          </a:p>
          <a:p>
            <a:pPr marL="285750" indent="-285750">
              <a:buFont typeface="Arial" panose="020B0604020202020204" pitchFamily="34" charset="0"/>
              <a:buChar char="•"/>
            </a:pPr>
            <a:r>
              <a:rPr lang="en-US" dirty="0" smtClean="0"/>
              <a:t>Cinnamon Buns with Vanilla Cream Cheese Icing</a:t>
            </a:r>
          </a:p>
          <a:p>
            <a:pPr marL="285750" indent="-285750">
              <a:buFont typeface="Arial" panose="020B0604020202020204" pitchFamily="34" charset="0"/>
              <a:buChar char="•"/>
            </a:pPr>
            <a:r>
              <a:rPr lang="en-US" dirty="0" smtClean="0"/>
              <a:t>Cinnamon Buns with Peanut Butter Cream Cheese Icing</a:t>
            </a:r>
          </a:p>
          <a:p>
            <a:pPr marL="285750" indent="-285750">
              <a:buFont typeface="Arial" panose="020B0604020202020204" pitchFamily="34" charset="0"/>
              <a:buChar char="•"/>
            </a:pPr>
            <a:r>
              <a:rPr lang="en-US" dirty="0" smtClean="0"/>
              <a:t>Walnut Sticky Bun</a:t>
            </a:r>
          </a:p>
          <a:p>
            <a:pPr marL="285750" indent="-285750">
              <a:buFont typeface="Arial" panose="020B0604020202020204" pitchFamily="34" charset="0"/>
              <a:buChar char="•"/>
            </a:pPr>
            <a:r>
              <a:rPr lang="en-US" dirty="0" smtClean="0"/>
              <a:t>Raisin Sticky Bun</a:t>
            </a:r>
          </a:p>
          <a:p>
            <a:pPr marL="285750" indent="-285750">
              <a:buFont typeface="Arial" panose="020B0604020202020204" pitchFamily="34" charset="0"/>
              <a:buChar char="•"/>
            </a:pPr>
            <a:r>
              <a:rPr lang="en-US" dirty="0" smtClean="0"/>
              <a:t>Specialties of the Month (Sticky and Cinnamon Buns, Icing’s, Drinks)</a:t>
            </a:r>
          </a:p>
          <a:p>
            <a:pPr marL="285750" indent="-285750">
              <a:buFont typeface="Arial" panose="020B0604020202020204" pitchFamily="34" charset="0"/>
              <a:buChar char="•"/>
            </a:pPr>
            <a:r>
              <a:rPr lang="en-US" dirty="0" smtClean="0"/>
              <a:t>Eclairs, Cream Puffs</a:t>
            </a:r>
          </a:p>
          <a:p>
            <a:pPr marL="285750" indent="-285750">
              <a:buFont typeface="Arial" panose="020B0604020202020204" pitchFamily="34" charset="0"/>
              <a:buChar char="•"/>
            </a:pPr>
            <a:endParaRPr lang="en-US" dirty="0"/>
          </a:p>
        </p:txBody>
      </p:sp>
      <p:pic>
        <p:nvPicPr>
          <p:cNvPr id="6147"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67555" y="996560"/>
            <a:ext cx="3367088" cy="336708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614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6207214" y="3554023"/>
            <a:ext cx="2287770" cy="318729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9985249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5943" y="0"/>
            <a:ext cx="9179943" cy="6858000"/>
          </a:xfrm>
          <a:prstGeom prst="rect">
            <a:avLst/>
          </a:prstGeom>
          <a:effectLst>
            <a:softEdge rad="635000"/>
          </a:effectLst>
        </p:spPr>
      </p:pic>
      <p:pic>
        <p:nvPicPr>
          <p:cNvPr id="4" name="Picture 3"/>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6200" y="122027"/>
            <a:ext cx="2590800" cy="1105829"/>
          </a:xfrm>
          <a:prstGeom prst="rect">
            <a:avLst/>
          </a:prstGeom>
        </p:spPr>
      </p:pic>
      <p:sp>
        <p:nvSpPr>
          <p:cNvPr id="5" name="TextBox 4"/>
          <p:cNvSpPr txBox="1"/>
          <p:nvPr/>
        </p:nvSpPr>
        <p:spPr>
          <a:xfrm>
            <a:off x="914400" y="990809"/>
            <a:ext cx="1512850" cy="276999"/>
          </a:xfrm>
          <a:prstGeom prst="rect">
            <a:avLst/>
          </a:prstGeom>
          <a:noFill/>
        </p:spPr>
        <p:txBody>
          <a:bodyPr wrap="none" rtlCol="0">
            <a:spAutoFit/>
          </a:bodyPr>
          <a:lstStyle/>
          <a:p>
            <a:r>
              <a:rPr lang="en-US" sz="1200" b="1" dirty="0" smtClean="0"/>
              <a:t>Franchise Group LLC.</a:t>
            </a:r>
            <a:endParaRPr lang="en-US" sz="1200" b="1" dirty="0"/>
          </a:p>
        </p:txBody>
      </p:sp>
      <p:sp>
        <p:nvSpPr>
          <p:cNvPr id="7" name="TextBox 6"/>
          <p:cNvSpPr txBox="1"/>
          <p:nvPr/>
        </p:nvSpPr>
        <p:spPr>
          <a:xfrm>
            <a:off x="788446" y="1352490"/>
            <a:ext cx="6855979" cy="4370427"/>
          </a:xfrm>
          <a:prstGeom prst="rect">
            <a:avLst/>
          </a:prstGeom>
          <a:noFill/>
        </p:spPr>
        <p:txBody>
          <a:bodyPr wrap="none" rtlCol="0">
            <a:spAutoFit/>
          </a:bodyPr>
          <a:lstStyle/>
          <a:p>
            <a:r>
              <a:rPr lang="en-US" sz="3600" b="1" dirty="0" smtClean="0">
                <a:solidFill>
                  <a:schemeClr val="bg1"/>
                </a:solidFill>
              </a:rPr>
              <a:t>Opening in 2026 – </a:t>
            </a:r>
          </a:p>
          <a:p>
            <a:r>
              <a:rPr lang="en-US" sz="2800" b="1" i="1" dirty="0" smtClean="0">
                <a:solidFill>
                  <a:schemeClr val="bg1"/>
                </a:solidFill>
              </a:rPr>
              <a:t>Summer  - Lahaska PA</a:t>
            </a:r>
            <a:r>
              <a:rPr lang="en-US" sz="2800" b="1" dirty="0" smtClean="0">
                <a:solidFill>
                  <a:schemeClr val="bg1"/>
                </a:solidFill>
              </a:rPr>
              <a:t>, </a:t>
            </a:r>
          </a:p>
          <a:p>
            <a:r>
              <a:rPr lang="en-US" sz="2800" b="1" i="1" dirty="0" smtClean="0">
                <a:solidFill>
                  <a:schemeClr val="bg1"/>
                </a:solidFill>
              </a:rPr>
              <a:t>Fall - Mechanicsburg PA</a:t>
            </a:r>
          </a:p>
          <a:p>
            <a:r>
              <a:rPr lang="en-US" sz="2800" b="1" dirty="0" smtClean="0">
                <a:solidFill>
                  <a:schemeClr val="bg1"/>
                </a:solidFill>
              </a:rPr>
              <a:t>Opening in 2027: </a:t>
            </a:r>
          </a:p>
          <a:p>
            <a:r>
              <a:rPr lang="en-US" sz="2800" b="1" dirty="0" smtClean="0">
                <a:solidFill>
                  <a:schemeClr val="bg1"/>
                </a:solidFill>
              </a:rPr>
              <a:t>Winter:  Settlement in December of 2026 PA </a:t>
            </a:r>
          </a:p>
          <a:p>
            <a:r>
              <a:rPr lang="en-US" sz="2800" b="1" dirty="0" smtClean="0">
                <a:solidFill>
                  <a:schemeClr val="bg1"/>
                </a:solidFill>
              </a:rPr>
              <a:t>Fall : Currently Open</a:t>
            </a:r>
          </a:p>
          <a:p>
            <a:r>
              <a:rPr lang="en-US" sz="2800" b="1" dirty="0" smtClean="0">
                <a:solidFill>
                  <a:schemeClr val="bg1"/>
                </a:solidFill>
              </a:rPr>
              <a:t>Opening 2028</a:t>
            </a:r>
          </a:p>
          <a:p>
            <a:r>
              <a:rPr lang="en-US" sz="2800" b="1" dirty="0" smtClean="0">
                <a:solidFill>
                  <a:schemeClr val="bg1"/>
                </a:solidFill>
              </a:rPr>
              <a:t>Winter: Currently Open</a:t>
            </a:r>
          </a:p>
          <a:p>
            <a:r>
              <a:rPr lang="en-US" sz="2800" b="1" dirty="0" smtClean="0">
                <a:solidFill>
                  <a:schemeClr val="bg1"/>
                </a:solidFill>
              </a:rPr>
              <a:t>Fall: Currently Open</a:t>
            </a:r>
          </a:p>
          <a:p>
            <a:endParaRPr lang="en-US" dirty="0">
              <a:solidFill>
                <a:schemeClr val="bg1"/>
              </a:solidFill>
            </a:endParaRPr>
          </a:p>
        </p:txBody>
      </p:sp>
    </p:spTree>
    <p:extLst>
      <p:ext uri="{BB962C8B-B14F-4D97-AF65-F5344CB8AC3E}">
        <p14:creationId xmlns:p14="http://schemas.microsoft.com/office/powerpoint/2010/main" val="1116690498"/>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438</TotalTime>
  <Words>1637</Words>
  <Application>Microsoft Office PowerPoint</Application>
  <PresentationFormat>On-screen Show (4:3)</PresentationFormat>
  <Paragraphs>169</Paragraphs>
  <Slides>11</Slides>
  <Notes>0</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Office Theme</vt:lpstr>
      <vt:lpstr>PowerPoint Presentation</vt:lpstr>
      <vt:lpstr>FRANCHISE / LICENSING</vt:lpstr>
      <vt:lpstr>PowerPoint Presentation</vt:lpstr>
      <vt:lpstr>FRANCHISE / LICENSING</vt:lpstr>
      <vt:lpstr>FRANCHISE / LICENSING</vt:lpstr>
      <vt:lpstr>What do Customers think about us? </vt:lpstr>
      <vt:lpstr>Most people are unaware of the expense and cost to start a franchise operation.  Shown below are samples (as a comparison) of other franchise business opportunities.*</vt:lpstr>
      <vt:lpstr>Our Work Environment</vt:lpstr>
      <vt:lpstr>PowerPoint Presentation</vt:lpstr>
      <vt:lpstr>Our Process</vt:lpstr>
      <vt:lpstr>Contact</vt:lpstr>
    </vt:vector>
  </TitlesOfParts>
  <Company>Hewlett-Packard Company</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robwinter3</dc:creator>
  <cp:lastModifiedBy>robwinter3</cp:lastModifiedBy>
  <cp:revision>36</cp:revision>
  <dcterms:created xsi:type="dcterms:W3CDTF">2026-08-17T13:55:01Z</dcterms:created>
  <dcterms:modified xsi:type="dcterms:W3CDTF">2026-08-17T21:13:34Z</dcterms:modified>
</cp:coreProperties>
</file>